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3.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 id="2147483846" r:id="rId2"/>
  </p:sldMasterIdLst>
  <p:notesMasterIdLst>
    <p:notesMasterId r:id="rId20"/>
  </p:notesMasterIdLst>
  <p:sldIdLst>
    <p:sldId id="350" r:id="rId3"/>
    <p:sldId id="352" r:id="rId4"/>
    <p:sldId id="264" r:id="rId5"/>
    <p:sldId id="258" r:id="rId6"/>
    <p:sldId id="357" r:id="rId7"/>
    <p:sldId id="363" r:id="rId8"/>
    <p:sldId id="364" r:id="rId9"/>
    <p:sldId id="360" r:id="rId10"/>
    <p:sldId id="358" r:id="rId11"/>
    <p:sldId id="365" r:id="rId12"/>
    <p:sldId id="366" r:id="rId13"/>
    <p:sldId id="367" r:id="rId14"/>
    <p:sldId id="368" r:id="rId15"/>
    <p:sldId id="260" r:id="rId16"/>
    <p:sldId id="266" r:id="rId17"/>
    <p:sldId id="361" r:id="rId18"/>
    <p:sldId id="3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DE"/>
    <a:srgbClr val="95A708"/>
    <a:srgbClr val="4D7742"/>
    <a:srgbClr val="668426"/>
    <a:srgbClr val="ACB6E6"/>
    <a:srgbClr val="A9BF09"/>
    <a:srgbClr val="E0DDD8"/>
    <a:srgbClr val="F6E9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ustomXml" Target="../customXml/item2.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 Id="rId27"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1E348-1F85-429C-B90B-FEBF2D2B3289}"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E7A0231B-42D3-495D-BD02-925EFCE3B54A}">
      <dgm:prSet/>
      <dgm:spPr/>
      <dgm:t>
        <a:bodyPr/>
        <a:lstStyle/>
        <a:p>
          <a:r>
            <a:rPr lang="en-US" dirty="0"/>
            <a:t>SSMS</a:t>
          </a:r>
        </a:p>
      </dgm:t>
    </dgm:pt>
    <dgm:pt modelId="{C2A4B2AD-F5EE-490B-A3F5-CD51C202E3D9}" type="parTrans" cxnId="{F4E9189B-BAEE-4554-8386-1A3F49E8530C}">
      <dgm:prSet/>
      <dgm:spPr/>
      <dgm:t>
        <a:bodyPr/>
        <a:lstStyle/>
        <a:p>
          <a:endParaRPr lang="en-US"/>
        </a:p>
      </dgm:t>
    </dgm:pt>
    <dgm:pt modelId="{E7E97EC6-5D9A-40B0-853C-F5E3AD3C5C81}" type="sibTrans" cxnId="{F4E9189B-BAEE-4554-8386-1A3F49E8530C}">
      <dgm:prSet/>
      <dgm:spPr/>
      <dgm:t>
        <a:bodyPr/>
        <a:lstStyle/>
        <a:p>
          <a:endParaRPr lang="en-US"/>
        </a:p>
      </dgm:t>
    </dgm:pt>
    <dgm:pt modelId="{50FD2A3F-D3C8-48AB-AA4F-AE288D588BD9}">
      <dgm:prSet/>
      <dgm:spPr/>
      <dgm:t>
        <a:bodyPr/>
        <a:lstStyle/>
        <a:p>
          <a:r>
            <a:rPr lang="en-US" dirty="0"/>
            <a:t>SSIS</a:t>
          </a:r>
        </a:p>
      </dgm:t>
    </dgm:pt>
    <dgm:pt modelId="{C0CF6498-17C6-42BF-B45A-F9FF557BE548}" type="parTrans" cxnId="{FEDAF0D0-C04F-4049-AA17-D85BDF603B61}">
      <dgm:prSet/>
      <dgm:spPr/>
      <dgm:t>
        <a:bodyPr/>
        <a:lstStyle/>
        <a:p>
          <a:endParaRPr lang="en-US"/>
        </a:p>
      </dgm:t>
    </dgm:pt>
    <dgm:pt modelId="{5D97EABC-D5B0-40B3-9CB8-C350434DFCB6}" type="sibTrans" cxnId="{FEDAF0D0-C04F-4049-AA17-D85BDF603B61}">
      <dgm:prSet/>
      <dgm:spPr/>
      <dgm:t>
        <a:bodyPr/>
        <a:lstStyle/>
        <a:p>
          <a:endParaRPr lang="en-US"/>
        </a:p>
      </dgm:t>
    </dgm:pt>
    <dgm:pt modelId="{7EAF7B13-E218-41FF-823D-8D490A2328E0}">
      <dgm:prSet/>
      <dgm:spPr/>
      <dgm:t>
        <a:bodyPr/>
        <a:lstStyle/>
        <a:p>
          <a:r>
            <a:rPr lang="en-US" dirty="0"/>
            <a:t>SSAS</a:t>
          </a:r>
        </a:p>
      </dgm:t>
    </dgm:pt>
    <dgm:pt modelId="{6072526C-CB6A-4FC7-837A-C25253889623}" type="parTrans" cxnId="{59A35C7E-08B7-45D3-820C-157C5DC5BC88}">
      <dgm:prSet/>
      <dgm:spPr/>
      <dgm:t>
        <a:bodyPr/>
        <a:lstStyle/>
        <a:p>
          <a:endParaRPr lang="en-US"/>
        </a:p>
      </dgm:t>
    </dgm:pt>
    <dgm:pt modelId="{35A25A76-9047-47CC-B95D-88993E18F40D}" type="sibTrans" cxnId="{59A35C7E-08B7-45D3-820C-157C5DC5BC88}">
      <dgm:prSet/>
      <dgm:spPr/>
      <dgm:t>
        <a:bodyPr/>
        <a:lstStyle/>
        <a:p>
          <a:endParaRPr lang="en-US"/>
        </a:p>
      </dgm:t>
    </dgm:pt>
    <dgm:pt modelId="{CAEF0C5A-88C1-4C67-B664-BD4A90333A51}">
      <dgm:prSet/>
      <dgm:spPr/>
      <dgm:t>
        <a:bodyPr/>
        <a:lstStyle/>
        <a:p>
          <a:r>
            <a:rPr lang="en-US" dirty="0"/>
            <a:t>Power BI</a:t>
          </a:r>
        </a:p>
      </dgm:t>
    </dgm:pt>
    <dgm:pt modelId="{1D2E3B38-93FA-432D-9017-4C80B5C51029}" type="parTrans" cxnId="{038A1DCC-AA1A-45C7-A8CD-24CE25DD8741}">
      <dgm:prSet/>
      <dgm:spPr/>
      <dgm:t>
        <a:bodyPr/>
        <a:lstStyle/>
        <a:p>
          <a:endParaRPr lang="en-US"/>
        </a:p>
      </dgm:t>
    </dgm:pt>
    <dgm:pt modelId="{094A403B-FECF-40B7-9A8E-D02964B6228D}" type="sibTrans" cxnId="{038A1DCC-AA1A-45C7-A8CD-24CE25DD8741}">
      <dgm:prSet/>
      <dgm:spPr/>
      <dgm:t>
        <a:bodyPr/>
        <a:lstStyle/>
        <a:p>
          <a:endParaRPr lang="en-US"/>
        </a:p>
      </dgm:t>
    </dgm:pt>
    <dgm:pt modelId="{CA455993-62D4-489C-8C1E-DD893DAA558B}" type="pres">
      <dgm:prSet presAssocID="{DF51E348-1F85-429C-B90B-FEBF2D2B3289}" presName="hierChild1" presStyleCnt="0">
        <dgm:presLayoutVars>
          <dgm:chPref val="1"/>
          <dgm:dir/>
          <dgm:animOne val="branch"/>
          <dgm:animLvl val="lvl"/>
          <dgm:resizeHandles/>
        </dgm:presLayoutVars>
      </dgm:prSet>
      <dgm:spPr/>
    </dgm:pt>
    <dgm:pt modelId="{859DB17B-648A-4D92-AB65-85AF9D9B067F}" type="pres">
      <dgm:prSet presAssocID="{E7A0231B-42D3-495D-BD02-925EFCE3B54A}" presName="hierRoot1" presStyleCnt="0"/>
      <dgm:spPr/>
    </dgm:pt>
    <dgm:pt modelId="{1F15E691-9453-421C-B811-B14726618301}" type="pres">
      <dgm:prSet presAssocID="{E7A0231B-42D3-495D-BD02-925EFCE3B54A}" presName="composite" presStyleCnt="0"/>
      <dgm:spPr/>
    </dgm:pt>
    <dgm:pt modelId="{7D9B869B-0D5B-442A-9571-64480D4DC42F}" type="pres">
      <dgm:prSet presAssocID="{E7A0231B-42D3-495D-BD02-925EFCE3B54A}" presName="background" presStyleLbl="node0" presStyleIdx="0" presStyleCnt="4"/>
      <dgm:spPr>
        <a:solidFill>
          <a:srgbClr val="95A708"/>
        </a:solidFill>
      </dgm:spPr>
    </dgm:pt>
    <dgm:pt modelId="{8871D993-B54E-4E75-AF2B-EF82599AC525}" type="pres">
      <dgm:prSet presAssocID="{E7A0231B-42D3-495D-BD02-925EFCE3B54A}" presName="text" presStyleLbl="fgAcc0" presStyleIdx="0" presStyleCnt="4" custLinFactNeighborX="-961" custLinFactNeighborY="-505">
        <dgm:presLayoutVars>
          <dgm:chPref val="3"/>
        </dgm:presLayoutVars>
      </dgm:prSet>
      <dgm:spPr/>
    </dgm:pt>
    <dgm:pt modelId="{81840DA7-730F-4B72-8EAE-607F0C258C45}" type="pres">
      <dgm:prSet presAssocID="{E7A0231B-42D3-495D-BD02-925EFCE3B54A}" presName="hierChild2" presStyleCnt="0"/>
      <dgm:spPr/>
    </dgm:pt>
    <dgm:pt modelId="{20583AAF-EF31-4B23-84C2-F8AA2AAEA554}" type="pres">
      <dgm:prSet presAssocID="{50FD2A3F-D3C8-48AB-AA4F-AE288D588BD9}" presName="hierRoot1" presStyleCnt="0"/>
      <dgm:spPr/>
    </dgm:pt>
    <dgm:pt modelId="{AC93A11C-9DE4-476D-87BC-47BE9CDAAE62}" type="pres">
      <dgm:prSet presAssocID="{50FD2A3F-D3C8-48AB-AA4F-AE288D588BD9}" presName="composite" presStyleCnt="0"/>
      <dgm:spPr/>
    </dgm:pt>
    <dgm:pt modelId="{22023D15-72C5-4CBB-8E63-F516F927E283}" type="pres">
      <dgm:prSet presAssocID="{50FD2A3F-D3C8-48AB-AA4F-AE288D588BD9}" presName="background" presStyleLbl="node0" presStyleIdx="1" presStyleCnt="4"/>
      <dgm:spPr>
        <a:solidFill>
          <a:srgbClr val="95A708"/>
        </a:solidFill>
      </dgm:spPr>
    </dgm:pt>
    <dgm:pt modelId="{D5A0E726-48A7-4B16-A56F-38FD28EEF46E}" type="pres">
      <dgm:prSet presAssocID="{50FD2A3F-D3C8-48AB-AA4F-AE288D588BD9}" presName="text" presStyleLbl="fgAcc0" presStyleIdx="1" presStyleCnt="4">
        <dgm:presLayoutVars>
          <dgm:chPref val="3"/>
        </dgm:presLayoutVars>
      </dgm:prSet>
      <dgm:spPr/>
    </dgm:pt>
    <dgm:pt modelId="{CF3F945A-6F26-4CA3-8534-A3F27ED89DD1}" type="pres">
      <dgm:prSet presAssocID="{50FD2A3F-D3C8-48AB-AA4F-AE288D588BD9}" presName="hierChild2" presStyleCnt="0"/>
      <dgm:spPr/>
    </dgm:pt>
    <dgm:pt modelId="{26466CC4-505C-48B9-A34B-9E91330D9804}" type="pres">
      <dgm:prSet presAssocID="{7EAF7B13-E218-41FF-823D-8D490A2328E0}" presName="hierRoot1" presStyleCnt="0"/>
      <dgm:spPr/>
    </dgm:pt>
    <dgm:pt modelId="{5969E889-8FD1-4591-8B2B-0AE33EE74B65}" type="pres">
      <dgm:prSet presAssocID="{7EAF7B13-E218-41FF-823D-8D490A2328E0}" presName="composite" presStyleCnt="0"/>
      <dgm:spPr/>
    </dgm:pt>
    <dgm:pt modelId="{E8938474-9B93-4F47-B787-3F268EACB979}" type="pres">
      <dgm:prSet presAssocID="{7EAF7B13-E218-41FF-823D-8D490A2328E0}" presName="background" presStyleLbl="node0" presStyleIdx="2" presStyleCnt="4"/>
      <dgm:spPr>
        <a:solidFill>
          <a:srgbClr val="95A708"/>
        </a:solidFill>
      </dgm:spPr>
    </dgm:pt>
    <dgm:pt modelId="{34C02618-3E89-4A16-896F-FC01873E212F}" type="pres">
      <dgm:prSet presAssocID="{7EAF7B13-E218-41FF-823D-8D490A2328E0}" presName="text" presStyleLbl="fgAcc0" presStyleIdx="2" presStyleCnt="4">
        <dgm:presLayoutVars>
          <dgm:chPref val="3"/>
        </dgm:presLayoutVars>
      </dgm:prSet>
      <dgm:spPr/>
    </dgm:pt>
    <dgm:pt modelId="{1B5B1713-FEF8-41A2-871C-BECB17611D20}" type="pres">
      <dgm:prSet presAssocID="{7EAF7B13-E218-41FF-823D-8D490A2328E0}" presName="hierChild2" presStyleCnt="0"/>
      <dgm:spPr/>
    </dgm:pt>
    <dgm:pt modelId="{2F85DA37-ED0C-4725-B9A4-E552F8FF02B1}" type="pres">
      <dgm:prSet presAssocID="{CAEF0C5A-88C1-4C67-B664-BD4A90333A51}" presName="hierRoot1" presStyleCnt="0"/>
      <dgm:spPr/>
    </dgm:pt>
    <dgm:pt modelId="{B6D024D7-E528-4A1A-B447-5BE473A124E1}" type="pres">
      <dgm:prSet presAssocID="{CAEF0C5A-88C1-4C67-B664-BD4A90333A51}" presName="composite" presStyleCnt="0"/>
      <dgm:spPr/>
    </dgm:pt>
    <dgm:pt modelId="{0DD955A3-4189-40E1-9040-DBEE474821BC}" type="pres">
      <dgm:prSet presAssocID="{CAEF0C5A-88C1-4C67-B664-BD4A90333A51}" presName="background" presStyleLbl="node0" presStyleIdx="3" presStyleCnt="4"/>
      <dgm:spPr>
        <a:solidFill>
          <a:srgbClr val="95A708"/>
        </a:solidFill>
      </dgm:spPr>
    </dgm:pt>
    <dgm:pt modelId="{349C25A5-38B9-4C67-ABD9-45E159F962CD}" type="pres">
      <dgm:prSet presAssocID="{CAEF0C5A-88C1-4C67-B664-BD4A90333A51}" presName="text" presStyleLbl="fgAcc0" presStyleIdx="3" presStyleCnt="4">
        <dgm:presLayoutVars>
          <dgm:chPref val="3"/>
        </dgm:presLayoutVars>
      </dgm:prSet>
      <dgm:spPr/>
    </dgm:pt>
    <dgm:pt modelId="{8C0C7060-9999-4931-BD2B-AEA92409A461}" type="pres">
      <dgm:prSet presAssocID="{CAEF0C5A-88C1-4C67-B664-BD4A90333A51}" presName="hierChild2" presStyleCnt="0"/>
      <dgm:spPr/>
    </dgm:pt>
  </dgm:ptLst>
  <dgm:cxnLst>
    <dgm:cxn modelId="{341E3913-354E-4D83-9224-E35C91F4DA26}" type="presOf" srcId="{7EAF7B13-E218-41FF-823D-8D490A2328E0}" destId="{34C02618-3E89-4A16-896F-FC01873E212F}" srcOrd="0" destOrd="0" presId="urn:microsoft.com/office/officeart/2005/8/layout/hierarchy1"/>
    <dgm:cxn modelId="{B5FA4545-E85F-4B5B-AE60-86D4F373B8D7}" type="presOf" srcId="{DF51E348-1F85-429C-B90B-FEBF2D2B3289}" destId="{CA455993-62D4-489C-8C1E-DD893DAA558B}" srcOrd="0" destOrd="0" presId="urn:microsoft.com/office/officeart/2005/8/layout/hierarchy1"/>
    <dgm:cxn modelId="{9878F56E-17E6-45CB-B522-E0891E1757F1}" type="presOf" srcId="{50FD2A3F-D3C8-48AB-AA4F-AE288D588BD9}" destId="{D5A0E726-48A7-4B16-A56F-38FD28EEF46E}" srcOrd="0" destOrd="0" presId="urn:microsoft.com/office/officeart/2005/8/layout/hierarchy1"/>
    <dgm:cxn modelId="{59A35C7E-08B7-45D3-820C-157C5DC5BC88}" srcId="{DF51E348-1F85-429C-B90B-FEBF2D2B3289}" destId="{7EAF7B13-E218-41FF-823D-8D490A2328E0}" srcOrd="2" destOrd="0" parTransId="{6072526C-CB6A-4FC7-837A-C25253889623}" sibTransId="{35A25A76-9047-47CC-B95D-88993E18F40D}"/>
    <dgm:cxn modelId="{0F6EE280-1C57-4A1F-9102-754B2F2E4D53}" type="presOf" srcId="{CAEF0C5A-88C1-4C67-B664-BD4A90333A51}" destId="{349C25A5-38B9-4C67-ABD9-45E159F962CD}" srcOrd="0" destOrd="0" presId="urn:microsoft.com/office/officeart/2005/8/layout/hierarchy1"/>
    <dgm:cxn modelId="{F21D7A91-90D1-430D-B0E7-6B382C94794E}" type="presOf" srcId="{E7A0231B-42D3-495D-BD02-925EFCE3B54A}" destId="{8871D993-B54E-4E75-AF2B-EF82599AC525}" srcOrd="0" destOrd="0" presId="urn:microsoft.com/office/officeart/2005/8/layout/hierarchy1"/>
    <dgm:cxn modelId="{F4E9189B-BAEE-4554-8386-1A3F49E8530C}" srcId="{DF51E348-1F85-429C-B90B-FEBF2D2B3289}" destId="{E7A0231B-42D3-495D-BD02-925EFCE3B54A}" srcOrd="0" destOrd="0" parTransId="{C2A4B2AD-F5EE-490B-A3F5-CD51C202E3D9}" sibTransId="{E7E97EC6-5D9A-40B0-853C-F5E3AD3C5C81}"/>
    <dgm:cxn modelId="{038A1DCC-AA1A-45C7-A8CD-24CE25DD8741}" srcId="{DF51E348-1F85-429C-B90B-FEBF2D2B3289}" destId="{CAEF0C5A-88C1-4C67-B664-BD4A90333A51}" srcOrd="3" destOrd="0" parTransId="{1D2E3B38-93FA-432D-9017-4C80B5C51029}" sibTransId="{094A403B-FECF-40B7-9A8E-D02964B6228D}"/>
    <dgm:cxn modelId="{FEDAF0D0-C04F-4049-AA17-D85BDF603B61}" srcId="{DF51E348-1F85-429C-B90B-FEBF2D2B3289}" destId="{50FD2A3F-D3C8-48AB-AA4F-AE288D588BD9}" srcOrd="1" destOrd="0" parTransId="{C0CF6498-17C6-42BF-B45A-F9FF557BE548}" sibTransId="{5D97EABC-D5B0-40B3-9CB8-C350434DFCB6}"/>
    <dgm:cxn modelId="{F74F3C8D-8D88-4CF1-8B64-507E82434E02}" type="presParOf" srcId="{CA455993-62D4-489C-8C1E-DD893DAA558B}" destId="{859DB17B-648A-4D92-AB65-85AF9D9B067F}" srcOrd="0" destOrd="0" presId="urn:microsoft.com/office/officeart/2005/8/layout/hierarchy1"/>
    <dgm:cxn modelId="{0B0C8E0E-FCCF-4053-A01F-5938D90936FB}" type="presParOf" srcId="{859DB17B-648A-4D92-AB65-85AF9D9B067F}" destId="{1F15E691-9453-421C-B811-B14726618301}" srcOrd="0" destOrd="0" presId="urn:microsoft.com/office/officeart/2005/8/layout/hierarchy1"/>
    <dgm:cxn modelId="{BE49C5D4-B5F2-4CF3-B7BC-F2B8F1DAE75E}" type="presParOf" srcId="{1F15E691-9453-421C-B811-B14726618301}" destId="{7D9B869B-0D5B-442A-9571-64480D4DC42F}" srcOrd="0" destOrd="0" presId="urn:microsoft.com/office/officeart/2005/8/layout/hierarchy1"/>
    <dgm:cxn modelId="{175E9F46-2D08-4762-9B3A-F8DA179EE89A}" type="presParOf" srcId="{1F15E691-9453-421C-B811-B14726618301}" destId="{8871D993-B54E-4E75-AF2B-EF82599AC525}" srcOrd="1" destOrd="0" presId="urn:microsoft.com/office/officeart/2005/8/layout/hierarchy1"/>
    <dgm:cxn modelId="{ABED6E9E-7227-4BD8-9D3F-26147FAB0459}" type="presParOf" srcId="{859DB17B-648A-4D92-AB65-85AF9D9B067F}" destId="{81840DA7-730F-4B72-8EAE-607F0C258C45}" srcOrd="1" destOrd="0" presId="urn:microsoft.com/office/officeart/2005/8/layout/hierarchy1"/>
    <dgm:cxn modelId="{57D73A10-AA9A-40AA-8464-76DD1D346ECB}" type="presParOf" srcId="{CA455993-62D4-489C-8C1E-DD893DAA558B}" destId="{20583AAF-EF31-4B23-84C2-F8AA2AAEA554}" srcOrd="1" destOrd="0" presId="urn:microsoft.com/office/officeart/2005/8/layout/hierarchy1"/>
    <dgm:cxn modelId="{258A9A7F-5F81-42BA-9EC5-4266908820CF}" type="presParOf" srcId="{20583AAF-EF31-4B23-84C2-F8AA2AAEA554}" destId="{AC93A11C-9DE4-476D-87BC-47BE9CDAAE62}" srcOrd="0" destOrd="0" presId="urn:microsoft.com/office/officeart/2005/8/layout/hierarchy1"/>
    <dgm:cxn modelId="{A98BB4F8-589E-4F71-B2D8-E81F55574495}" type="presParOf" srcId="{AC93A11C-9DE4-476D-87BC-47BE9CDAAE62}" destId="{22023D15-72C5-4CBB-8E63-F516F927E283}" srcOrd="0" destOrd="0" presId="urn:microsoft.com/office/officeart/2005/8/layout/hierarchy1"/>
    <dgm:cxn modelId="{0AB6DFA0-4469-4185-8DF3-0EDE989B4212}" type="presParOf" srcId="{AC93A11C-9DE4-476D-87BC-47BE9CDAAE62}" destId="{D5A0E726-48A7-4B16-A56F-38FD28EEF46E}" srcOrd="1" destOrd="0" presId="urn:microsoft.com/office/officeart/2005/8/layout/hierarchy1"/>
    <dgm:cxn modelId="{72E3A00F-493C-45D5-A8FF-FB8172388604}" type="presParOf" srcId="{20583AAF-EF31-4B23-84C2-F8AA2AAEA554}" destId="{CF3F945A-6F26-4CA3-8534-A3F27ED89DD1}" srcOrd="1" destOrd="0" presId="urn:microsoft.com/office/officeart/2005/8/layout/hierarchy1"/>
    <dgm:cxn modelId="{3A7404CF-DE86-4602-A373-C276CF7B3A9D}" type="presParOf" srcId="{CA455993-62D4-489C-8C1E-DD893DAA558B}" destId="{26466CC4-505C-48B9-A34B-9E91330D9804}" srcOrd="2" destOrd="0" presId="urn:microsoft.com/office/officeart/2005/8/layout/hierarchy1"/>
    <dgm:cxn modelId="{060ADA7B-D94B-4033-BB86-8B64C32EAC88}" type="presParOf" srcId="{26466CC4-505C-48B9-A34B-9E91330D9804}" destId="{5969E889-8FD1-4591-8B2B-0AE33EE74B65}" srcOrd="0" destOrd="0" presId="urn:microsoft.com/office/officeart/2005/8/layout/hierarchy1"/>
    <dgm:cxn modelId="{91CD7C8A-5B92-455C-B7FA-68B5EC5D25C5}" type="presParOf" srcId="{5969E889-8FD1-4591-8B2B-0AE33EE74B65}" destId="{E8938474-9B93-4F47-B787-3F268EACB979}" srcOrd="0" destOrd="0" presId="urn:microsoft.com/office/officeart/2005/8/layout/hierarchy1"/>
    <dgm:cxn modelId="{1D23BC7E-5E03-4AFF-AD53-7B4FF47E7261}" type="presParOf" srcId="{5969E889-8FD1-4591-8B2B-0AE33EE74B65}" destId="{34C02618-3E89-4A16-896F-FC01873E212F}" srcOrd="1" destOrd="0" presId="urn:microsoft.com/office/officeart/2005/8/layout/hierarchy1"/>
    <dgm:cxn modelId="{6F276F33-1E71-4666-85A7-DEEDE09D290B}" type="presParOf" srcId="{26466CC4-505C-48B9-A34B-9E91330D9804}" destId="{1B5B1713-FEF8-41A2-871C-BECB17611D20}" srcOrd="1" destOrd="0" presId="urn:microsoft.com/office/officeart/2005/8/layout/hierarchy1"/>
    <dgm:cxn modelId="{60148D2E-A38E-4A83-AF2B-036FC794A0CE}" type="presParOf" srcId="{CA455993-62D4-489C-8C1E-DD893DAA558B}" destId="{2F85DA37-ED0C-4725-B9A4-E552F8FF02B1}" srcOrd="3" destOrd="0" presId="urn:microsoft.com/office/officeart/2005/8/layout/hierarchy1"/>
    <dgm:cxn modelId="{89B92109-C6A0-4663-A064-D8D3C54E68DF}" type="presParOf" srcId="{2F85DA37-ED0C-4725-B9A4-E552F8FF02B1}" destId="{B6D024D7-E528-4A1A-B447-5BE473A124E1}" srcOrd="0" destOrd="0" presId="urn:microsoft.com/office/officeart/2005/8/layout/hierarchy1"/>
    <dgm:cxn modelId="{21FC23A4-80F1-471B-AE5A-CD5D5A1ABE4C}" type="presParOf" srcId="{B6D024D7-E528-4A1A-B447-5BE473A124E1}" destId="{0DD955A3-4189-40E1-9040-DBEE474821BC}" srcOrd="0" destOrd="0" presId="urn:microsoft.com/office/officeart/2005/8/layout/hierarchy1"/>
    <dgm:cxn modelId="{E35A42F5-BABC-420F-A502-2A9603A879E7}" type="presParOf" srcId="{B6D024D7-E528-4A1A-B447-5BE473A124E1}" destId="{349C25A5-38B9-4C67-ABD9-45E159F962CD}" srcOrd="1" destOrd="0" presId="urn:microsoft.com/office/officeart/2005/8/layout/hierarchy1"/>
    <dgm:cxn modelId="{398DB793-0842-455C-919A-7A79F53C3FEE}" type="presParOf" srcId="{2F85DA37-ED0C-4725-B9A4-E552F8FF02B1}" destId="{8C0C7060-9999-4931-BD2B-AEA92409A46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B869B-0D5B-442A-9571-64480D4DC42F}">
      <dsp:nvSpPr>
        <dsp:cNvPr id="0" name=""/>
        <dsp:cNvSpPr/>
      </dsp:nvSpPr>
      <dsp:spPr>
        <a:xfrm>
          <a:off x="-17778" y="1246533"/>
          <a:ext cx="2165597" cy="1375154"/>
        </a:xfrm>
        <a:prstGeom prst="roundRect">
          <a:avLst>
            <a:gd name="adj" fmla="val 10000"/>
          </a:avLst>
        </a:prstGeom>
        <a:solidFill>
          <a:srgbClr val="95A7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871D993-B54E-4E75-AF2B-EF82599AC525}">
      <dsp:nvSpPr>
        <dsp:cNvPr id="0" name=""/>
        <dsp:cNvSpPr/>
      </dsp:nvSpPr>
      <dsp:spPr>
        <a:xfrm>
          <a:off x="222843" y="1475124"/>
          <a:ext cx="2165597" cy="13751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SSMS</a:t>
          </a:r>
        </a:p>
      </dsp:txBody>
      <dsp:txXfrm>
        <a:off x="263120" y="1515401"/>
        <a:ext cx="2085043" cy="1294600"/>
      </dsp:txXfrm>
    </dsp:sp>
    <dsp:sp modelId="{22023D15-72C5-4CBB-8E63-F516F927E283}">
      <dsp:nvSpPr>
        <dsp:cNvPr id="0" name=""/>
        <dsp:cNvSpPr/>
      </dsp:nvSpPr>
      <dsp:spPr>
        <a:xfrm>
          <a:off x="2649874" y="1253478"/>
          <a:ext cx="2165597" cy="1375154"/>
        </a:xfrm>
        <a:prstGeom prst="roundRect">
          <a:avLst>
            <a:gd name="adj" fmla="val 10000"/>
          </a:avLst>
        </a:prstGeom>
        <a:solidFill>
          <a:srgbClr val="95A7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5A0E726-48A7-4B16-A56F-38FD28EEF46E}">
      <dsp:nvSpPr>
        <dsp:cNvPr id="0" name=""/>
        <dsp:cNvSpPr/>
      </dsp:nvSpPr>
      <dsp:spPr>
        <a:xfrm>
          <a:off x="2890496" y="1482069"/>
          <a:ext cx="2165597" cy="13751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SSIS</a:t>
          </a:r>
        </a:p>
      </dsp:txBody>
      <dsp:txXfrm>
        <a:off x="2930773" y="1522346"/>
        <a:ext cx="2085043" cy="1294600"/>
      </dsp:txXfrm>
    </dsp:sp>
    <dsp:sp modelId="{E8938474-9B93-4F47-B787-3F268EACB979}">
      <dsp:nvSpPr>
        <dsp:cNvPr id="0" name=""/>
        <dsp:cNvSpPr/>
      </dsp:nvSpPr>
      <dsp:spPr>
        <a:xfrm>
          <a:off x="5296715" y="1253478"/>
          <a:ext cx="2165597" cy="1375154"/>
        </a:xfrm>
        <a:prstGeom prst="roundRect">
          <a:avLst>
            <a:gd name="adj" fmla="val 10000"/>
          </a:avLst>
        </a:prstGeom>
        <a:solidFill>
          <a:srgbClr val="95A7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4C02618-3E89-4A16-896F-FC01873E212F}">
      <dsp:nvSpPr>
        <dsp:cNvPr id="0" name=""/>
        <dsp:cNvSpPr/>
      </dsp:nvSpPr>
      <dsp:spPr>
        <a:xfrm>
          <a:off x="5537337" y="1482069"/>
          <a:ext cx="2165597" cy="13751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SSAS</a:t>
          </a:r>
        </a:p>
      </dsp:txBody>
      <dsp:txXfrm>
        <a:off x="5577614" y="1522346"/>
        <a:ext cx="2085043" cy="1294600"/>
      </dsp:txXfrm>
    </dsp:sp>
    <dsp:sp modelId="{0DD955A3-4189-40E1-9040-DBEE474821BC}">
      <dsp:nvSpPr>
        <dsp:cNvPr id="0" name=""/>
        <dsp:cNvSpPr/>
      </dsp:nvSpPr>
      <dsp:spPr>
        <a:xfrm>
          <a:off x="7943557" y="1253478"/>
          <a:ext cx="2165597" cy="1375154"/>
        </a:xfrm>
        <a:prstGeom prst="roundRect">
          <a:avLst>
            <a:gd name="adj" fmla="val 10000"/>
          </a:avLst>
        </a:prstGeom>
        <a:solidFill>
          <a:srgbClr val="95A70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49C25A5-38B9-4C67-ABD9-45E159F962CD}">
      <dsp:nvSpPr>
        <dsp:cNvPr id="0" name=""/>
        <dsp:cNvSpPr/>
      </dsp:nvSpPr>
      <dsp:spPr>
        <a:xfrm>
          <a:off x="8184179" y="1482069"/>
          <a:ext cx="2165597" cy="137515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Power BI</a:t>
          </a:r>
        </a:p>
      </dsp:txBody>
      <dsp:txXfrm>
        <a:off x="8224456" y="1522346"/>
        <a:ext cx="2085043" cy="12946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4AD49-9982-46AF-BB22-895F65E87754}"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35434-3150-42C6-A003-25ED16946BB8}" type="slidenum">
              <a:rPr lang="en-US" smtClean="0"/>
              <a:t>‹#›</a:t>
            </a:fld>
            <a:endParaRPr lang="en-US"/>
          </a:p>
        </p:txBody>
      </p:sp>
    </p:spTree>
    <p:extLst>
      <p:ext uri="{BB962C8B-B14F-4D97-AF65-F5344CB8AC3E}">
        <p14:creationId xmlns:p14="http://schemas.microsoft.com/office/powerpoint/2010/main" val="116133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r>
              <a:rPr lang="en-US"/>
              <a:t>Annual Review</a:t>
            </a:r>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179100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r>
              <a:rPr lang="en-US"/>
              <a:t>Annual Review</a:t>
            </a:r>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804704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r>
              <a:rPr lang="en-US"/>
              <a:t>Annual Review</a:t>
            </a:r>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216341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Annual Review</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570959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Annual Review</a:t>
            </a:r>
            <a:endParaRPr lang="en-US" dirty="0"/>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31532952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Annual Review</a:t>
            </a:r>
            <a:endParaRPr lang="en-US" dirty="0"/>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925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Annual Review</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31300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3302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r>
              <a:rPr lang="en-US"/>
              <a:t>Annual Review</a:t>
            </a:r>
            <a:endParaRPr lang="en-US" b="0" dirty="0"/>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84048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992749423"/>
      </p:ext>
    </p:extLst>
  </p:cSld>
  <p:clrMapOvr>
    <a:masterClrMapping/>
  </p:clrMapOvr>
  <p:extLst>
    <p:ext uri="{DCECCB84-F9BA-43D5-87BE-67443E8EF086}">
      <p15:sldGuideLst xmlns:p15="http://schemas.microsoft.com/office/powerpoint/2012/main">
        <p15:guide id="1" pos="600">
          <p15:clr>
            <a:srgbClr val="FBAE40"/>
          </p15:clr>
        </p15:guide>
        <p15:guide id="6" pos="3480">
          <p15:clr>
            <a:srgbClr val="FBAE40"/>
          </p15:clr>
        </p15:guide>
        <p15:guide id="7" orient="horz" pos="1440">
          <p15:clr>
            <a:srgbClr val="FBAE40"/>
          </p15:clr>
        </p15:guide>
        <p15:guide id="9" orient="horz" pos="1224">
          <p15:clr>
            <a:srgbClr val="FBAE40"/>
          </p15:clr>
        </p15:guide>
        <p15:guide id="10" orient="horz" pos="5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629783405"/>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r>
              <a:rPr lang="en-US"/>
              <a:t>Annual Review</a:t>
            </a:r>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691461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645405078"/>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49293982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1402122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922866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93187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26058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r>
              <a:rPr lang="en-US"/>
              <a:t>Annual Review</a:t>
            </a:r>
            <a:endParaRPr lang="en-US" b="0" dirty="0"/>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971133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p15:clr>
            <a:srgbClr val="FBAE40"/>
          </p15:clr>
        </p15:guide>
        <p15:guide id="11" pos="2880">
          <p15:clr>
            <a:srgbClr val="FBAE40"/>
          </p15:clr>
        </p15:guide>
        <p15:guide id="12" orient="horz" pos="17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r>
              <a:rPr lang="en-US"/>
              <a:t>Annual Review</a:t>
            </a:r>
            <a:endParaRPr lang="en-US" b="0" dirty="0"/>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788026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560741867"/>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r>
              <a:rPr lang="en-US"/>
              <a:t>Annual Review</a:t>
            </a:r>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483590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r>
              <a:rPr lang="en-US"/>
              <a:t>Annual Review</a:t>
            </a:r>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54970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r>
              <a:rPr lang="en-US"/>
              <a:t>Annual Review</a:t>
            </a:r>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3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r>
              <a:rPr lang="en-US"/>
              <a:t>Annual Review</a:t>
            </a:r>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28885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r>
              <a:rPr lang="en-US"/>
              <a:t>Annual Review</a:t>
            </a:r>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22101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r>
              <a:rPr lang="en-US"/>
              <a:t>Annual Review</a:t>
            </a:r>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07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r>
              <a:rPr lang="en-US"/>
              <a:t>Annual Review</a:t>
            </a:r>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222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r>
              <a:rPr lang="en-US"/>
              <a:t>Annual Review</a:t>
            </a:r>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039842"/>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0" r:id="rId6"/>
    <p:sldLayoutId id="2147483816" r:id="rId7"/>
    <p:sldLayoutId id="2147483817" r:id="rId8"/>
    <p:sldLayoutId id="2147483818" r:id="rId9"/>
    <p:sldLayoutId id="2147483819" r:id="rId10"/>
    <p:sldLayoutId id="2147483821" r:id="rId11"/>
    <p:sldLayoutId id="2147483828" r:id="rId12"/>
    <p:sldLayoutId id="2147483830" r:id="rId13"/>
    <p:sldLayoutId id="2147483831" r:id="rId14"/>
    <p:sldLayoutId id="2147483832" r:id="rId15"/>
  </p:sldLayoutIdLst>
  <p:hf hdr="0" ftr="0" dt="0"/>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115582996"/>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Lst>
  <p:hf hdr="0" ftr="0" dt="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pic>
        <p:nvPicPr>
          <p:cNvPr id="7" name="Video 6" descr="People Discussing">
            <a:extLst>
              <a:ext uri="{FF2B5EF4-FFF2-40B4-BE49-F238E27FC236}">
                <a16:creationId xmlns:a16="http://schemas.microsoft.com/office/drawing/2014/main" id="{20B9748A-2819-F667-83EE-8F6169A5DF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481" r="33704"/>
          <a:stretch/>
        </p:blipFill>
        <p:spPr>
          <a:xfrm>
            <a:off x="6096000" y="-26424"/>
            <a:ext cx="6096000" cy="6903086"/>
          </a:xfrm>
          <a:prstGeom prst="rect">
            <a:avLst/>
          </a:prstGeom>
          <a:noFill/>
        </p:spPr>
      </p:pic>
      <p:sp>
        <p:nvSpPr>
          <p:cNvPr id="2" name="Title 1">
            <a:extLst>
              <a:ext uri="{FF2B5EF4-FFF2-40B4-BE49-F238E27FC236}">
                <a16:creationId xmlns:a16="http://schemas.microsoft.com/office/drawing/2014/main" id="{293E168C-8042-5B4E-A5A4-A5BF693AE2D6}"/>
              </a:ext>
            </a:extLst>
          </p:cNvPr>
          <p:cNvSpPr>
            <a:spLocks noGrp="1"/>
          </p:cNvSpPr>
          <p:nvPr>
            <p:ph type="title"/>
          </p:nvPr>
        </p:nvSpPr>
        <p:spPr>
          <a:xfrm>
            <a:off x="223935" y="102637"/>
            <a:ext cx="5681566" cy="1387289"/>
          </a:xfrm>
        </p:spPr>
        <p:txBody>
          <a:bodyPr anchor="b">
            <a:normAutofit/>
          </a:bodyPr>
          <a:lstStyle/>
          <a:p>
            <a:pPr algn="ctr"/>
            <a:r>
              <a:rPr kumimoji="0" lang="en-US" sz="2100" i="1" u="none" strike="noStrike" kern="1200" cap="all" spc="300" normalizeH="0" baseline="0" noProof="0" dirty="0">
                <a:ln>
                  <a:noFill/>
                </a:ln>
                <a:effectLst/>
                <a:uLnTx/>
                <a:uFillTx/>
                <a:latin typeface="Times New Roman" panose="02020603050405020304" pitchFamily="18" charset="0"/>
                <a:cs typeface="Times New Roman" panose="02020603050405020304" pitchFamily="18" charset="0"/>
              </a:rPr>
              <a:t>Project Future 10</a:t>
            </a:r>
            <a:r>
              <a:rPr kumimoji="0" lang="en-US" sz="2100" i="1" u="none" strike="noStrike" kern="1200" cap="all" spc="300" normalizeH="0" baseline="30000" noProof="0" dirty="0">
                <a:ln>
                  <a:noFill/>
                </a:ln>
                <a:effectLst/>
                <a:uLnTx/>
                <a:uFillTx/>
                <a:latin typeface="Times New Roman" panose="02020603050405020304" pitchFamily="18" charset="0"/>
                <a:cs typeface="Times New Roman" panose="02020603050405020304" pitchFamily="18" charset="0"/>
              </a:rPr>
              <a:t>th</a:t>
            </a:r>
            <a:r>
              <a:rPr kumimoji="0" lang="en-US" sz="2100" i="1" u="none" strike="noStrike" kern="1200" cap="all" spc="300" normalizeH="0" baseline="0" noProof="0" dirty="0">
                <a:ln>
                  <a:noFill/>
                </a:ln>
                <a:effectLst/>
                <a:uLnTx/>
                <a:uFillTx/>
                <a:latin typeface="Times New Roman" panose="02020603050405020304" pitchFamily="18" charset="0"/>
                <a:cs typeface="Times New Roman" panose="02020603050405020304" pitchFamily="18" charset="0"/>
              </a:rPr>
              <a:t> cycle</a:t>
            </a:r>
            <a:br>
              <a:rPr kumimoji="0" lang="en-US" sz="2100" i="1" u="none" strike="noStrike" kern="1200" cap="all" spc="800" normalizeH="0" baseline="0" noProof="0" dirty="0">
                <a:ln>
                  <a:noFill/>
                </a:ln>
                <a:effectLst/>
                <a:uLnTx/>
                <a:uFillTx/>
                <a:latin typeface="Times New Roman" panose="02020603050405020304" pitchFamily="18" charset="0"/>
                <a:cs typeface="Times New Roman" panose="02020603050405020304" pitchFamily="18" charset="0"/>
              </a:rPr>
            </a:br>
            <a:br>
              <a:rPr kumimoji="0" lang="en-US" sz="2100" i="1" u="none" strike="noStrike" kern="1200" cap="all" spc="800" normalizeH="0" baseline="0" noProof="0" dirty="0">
                <a:ln>
                  <a:noFill/>
                </a:ln>
                <a:effectLst/>
                <a:uLnTx/>
                <a:uFillTx/>
                <a:latin typeface="Times New Roman" panose="02020603050405020304" pitchFamily="18" charset="0"/>
                <a:cs typeface="Times New Roman" panose="02020603050405020304" pitchFamily="18" charset="0"/>
              </a:rPr>
            </a:br>
            <a:r>
              <a:rPr kumimoji="0" lang="en-US" sz="2100" b="0" i="1" u="none" strike="noStrike" kern="1200" cap="all" spc="800" normalizeH="0" baseline="0" noProof="0" dirty="0">
                <a:ln>
                  <a:noFill/>
                </a:ln>
                <a:effectLst/>
                <a:uLnTx/>
                <a:uFillTx/>
                <a:latin typeface="Times New Roman" panose="02020603050405020304" pitchFamily="18" charset="0"/>
                <a:cs typeface="Times New Roman" panose="02020603050405020304" pitchFamily="18" charset="0"/>
              </a:rPr>
              <a:t>Project assignment</a:t>
            </a:r>
            <a:br>
              <a:rPr kumimoji="0" lang="en-US" sz="2100" i="1" u="none" strike="noStrike" kern="1200" cap="all" spc="800" normalizeH="0" baseline="0" noProof="0" dirty="0">
                <a:ln>
                  <a:noFill/>
                </a:ln>
                <a:effectLst/>
                <a:uLnTx/>
                <a:uFillTx/>
                <a:latin typeface="Times New Roman" panose="02020603050405020304" pitchFamily="18" charset="0"/>
                <a:cs typeface="Times New Roman" panose="02020603050405020304" pitchFamily="18" charset="0"/>
              </a:rPr>
            </a:br>
            <a:endParaRPr lang="en-US" sz="2100" i="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E6EA7F4A-93FE-4A57-8092-39BC8A734881}"/>
              </a:ext>
            </a:extLst>
          </p:cNvPr>
          <p:cNvSpPr>
            <a:spLocks noGrp="1"/>
          </p:cNvSpPr>
          <p:nvPr>
            <p:ph type="body" sz="quarter" idx="11"/>
          </p:nvPr>
        </p:nvSpPr>
        <p:spPr>
          <a:xfrm>
            <a:off x="354563" y="2416630"/>
            <a:ext cx="5411755" cy="2724538"/>
          </a:xfrm>
        </p:spPr>
        <p:txBody>
          <a:bodyPr>
            <a:normAutofit/>
          </a:bodyPr>
          <a:lstStyle/>
          <a:p>
            <a:pPr algn="ctr"/>
            <a:endParaRPr kumimoji="0" lang="en-US" b="0" i="1" u="none" strike="noStrike" kern="1200" cap="all" spc="800" normalizeH="0" baseline="0" noProof="0" dirty="0">
              <a:ln>
                <a:noFill/>
              </a:ln>
              <a:effectLst/>
              <a:uLnTx/>
              <a:uFillTx/>
              <a:latin typeface="Times New Roman" panose="02020603050405020304" pitchFamily="18" charset="0"/>
              <a:cs typeface="Times New Roman" panose="02020603050405020304" pitchFamily="18" charset="0"/>
            </a:endParaRPr>
          </a:p>
          <a:p>
            <a:pPr algn="ctr"/>
            <a:r>
              <a:rPr lang="en-US" sz="2400" i="1" dirty="0">
                <a:latin typeface="Times New Roman" panose="02020603050405020304" pitchFamily="18" charset="0"/>
                <a:cs typeface="Times New Roman" panose="02020603050405020304" pitchFamily="18" charset="0"/>
              </a:rPr>
              <a:t>Melodica Business Intelligence Pipeline</a:t>
            </a:r>
            <a:endParaRPr kumimoji="0" lang="en-US" sz="2400" b="0" i="1" u="none" strike="noStrike" kern="1200" cap="all" normalizeH="0" baseline="0" noProof="0" dirty="0">
              <a:ln>
                <a:noFill/>
              </a:ln>
              <a:effectLst/>
              <a:uLnTx/>
              <a:uFillTx/>
              <a:latin typeface="Times New Roman" panose="02020603050405020304" pitchFamily="18" charset="0"/>
              <a:cs typeface="Times New Roman" panose="02020603050405020304" pitchFamily="18" charset="0"/>
            </a:endParaRPr>
          </a:p>
          <a:p>
            <a:pPr algn="ctr"/>
            <a:endParaRPr kumimoji="0" lang="en-US" b="0" i="1" u="none" strike="noStrike" kern="1200" cap="all" normalizeH="0" baseline="0" noProof="0" dirty="0">
              <a:ln>
                <a:noFill/>
              </a:ln>
              <a:effectLst/>
              <a:uLnTx/>
              <a:uFillTx/>
              <a:latin typeface="Times New Roman" panose="02020603050405020304" pitchFamily="18" charset="0"/>
              <a:cs typeface="Times New Roman" panose="02020603050405020304" pitchFamily="18" charset="0"/>
            </a:endParaRPr>
          </a:p>
          <a:p>
            <a:pPr algn="ctr"/>
            <a:r>
              <a:rPr kumimoji="0" lang="en-US" b="0" i="1" u="none" strike="noStrike" kern="1200" cap="all" normalizeH="0" baseline="0" noProof="0" dirty="0">
                <a:ln>
                  <a:noFill/>
                </a:ln>
                <a:effectLst/>
                <a:uLnTx/>
                <a:uFillTx/>
                <a:latin typeface="Times New Roman" panose="02020603050405020304" pitchFamily="18" charset="0"/>
                <a:cs typeface="Times New Roman" panose="02020603050405020304" pitchFamily="18" charset="0"/>
              </a:rPr>
              <a:t>Business intelligence </a:t>
            </a:r>
            <a:br>
              <a:rPr kumimoji="0" lang="en-US" b="0" i="1" u="none" strike="noStrike" kern="1200" cap="all" normalizeH="0" baseline="0" noProof="0" dirty="0">
                <a:ln>
                  <a:noFill/>
                </a:ln>
                <a:effectLst/>
                <a:uLnTx/>
                <a:uFillTx/>
                <a:latin typeface="Times New Roman" panose="02020603050405020304" pitchFamily="18" charset="0"/>
                <a:cs typeface="Times New Roman" panose="02020603050405020304" pitchFamily="18" charset="0"/>
              </a:rPr>
            </a:br>
            <a:r>
              <a:rPr kumimoji="0" lang="en-US" b="0" i="1" u="none" strike="noStrike" kern="1200" cap="all" normalizeH="0" baseline="0" noProof="0" dirty="0">
                <a:ln>
                  <a:noFill/>
                </a:ln>
                <a:effectLst/>
                <a:uLnTx/>
                <a:uFillTx/>
                <a:latin typeface="Times New Roman" panose="02020603050405020304" pitchFamily="18" charset="0"/>
                <a:cs typeface="Times New Roman" panose="02020603050405020304" pitchFamily="18" charset="0"/>
              </a:rPr>
              <a:t>&amp;</a:t>
            </a:r>
            <a:br>
              <a:rPr kumimoji="0" lang="en-US" b="0" i="1" u="none" strike="noStrike" kern="1200" cap="all" normalizeH="0" baseline="0" noProof="0" dirty="0">
                <a:ln>
                  <a:noFill/>
                </a:ln>
                <a:effectLst/>
                <a:uLnTx/>
                <a:uFillTx/>
                <a:latin typeface="Times New Roman" panose="02020603050405020304" pitchFamily="18" charset="0"/>
                <a:cs typeface="Times New Roman" panose="02020603050405020304" pitchFamily="18" charset="0"/>
              </a:rPr>
            </a:br>
            <a:r>
              <a:rPr kumimoji="0" lang="en-US" b="0" i="1" u="none" strike="noStrike" kern="1200" cap="all" normalizeH="0" baseline="0" noProof="0" dirty="0">
                <a:ln>
                  <a:noFill/>
                </a:ln>
                <a:effectLst/>
                <a:uLnTx/>
                <a:uFillTx/>
                <a:latin typeface="Times New Roman" panose="02020603050405020304" pitchFamily="18" charset="0"/>
                <a:cs typeface="Times New Roman" panose="02020603050405020304" pitchFamily="18" charset="0"/>
              </a:rPr>
              <a:t>Data engineering</a:t>
            </a:r>
            <a:endParaRPr lang="en-US" i="1" dirty="0">
              <a:latin typeface="Times New Roman" panose="02020603050405020304" pitchFamily="18" charset="0"/>
              <a:cs typeface="Times New Roman" panose="02020603050405020304" pitchFamily="18" charset="0"/>
            </a:endParaRPr>
          </a:p>
        </p:txBody>
      </p:sp>
      <p:sp>
        <p:nvSpPr>
          <p:cNvPr id="13" name="Slide Number Placeholder 5">
            <a:extLst>
              <a:ext uri="{FF2B5EF4-FFF2-40B4-BE49-F238E27FC236}">
                <a16:creationId xmlns:a16="http://schemas.microsoft.com/office/drawing/2014/main" id="{E3804B27-CCC1-3583-CFD2-E11DA68BC36A}"/>
              </a:ext>
            </a:extLst>
          </p:cNvPr>
          <p:cNvSpPr>
            <a:spLocks noGrp="1"/>
          </p:cNvSpPr>
          <p:nvPr>
            <p:ph type="sldNum" sz="quarter" idx="16"/>
          </p:nvPr>
        </p:nvSpPr>
        <p:spPr>
          <a:xfrm>
            <a:off x="971550" y="6332220"/>
            <a:ext cx="523240" cy="247651"/>
          </a:xfrm>
        </p:spPr>
        <p:txBody>
          <a:bodyPr/>
          <a:lstStyle/>
          <a:p>
            <a:pPr>
              <a:spcAft>
                <a:spcPts val="600"/>
              </a:spcAft>
            </a:pPr>
            <a:fld id="{294A09A9-5501-47C1-A89A-A340965A2BE2}" type="slidenum">
              <a:rPr lang="en-US" smtClean="0"/>
              <a:pPr>
                <a:spcAft>
                  <a:spcPts val="600"/>
                </a:spcAft>
              </a:pPr>
              <a:t>1</a:t>
            </a:fld>
            <a:endParaRPr lang="en-US" dirty="0">
              <a:latin typeface="+mn-lt"/>
            </a:endParaRPr>
          </a:p>
        </p:txBody>
      </p:sp>
    </p:spTree>
    <p:extLst>
      <p:ext uri="{BB962C8B-B14F-4D97-AF65-F5344CB8AC3E}">
        <p14:creationId xmlns:p14="http://schemas.microsoft.com/office/powerpoint/2010/main" val="29609507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4ADD5BC-5EE9-D1B1-2F58-89B0917852FD}"/>
              </a:ext>
            </a:extLst>
          </p:cNvPr>
          <p:cNvPicPr>
            <a:picLocks noChangeAspect="1"/>
          </p:cNvPicPr>
          <p:nvPr/>
        </p:nvPicPr>
        <p:blipFill rotWithShape="1">
          <a:blip r:embed="rId2"/>
          <a:srcRect/>
          <a:stretch/>
        </p:blipFill>
        <p:spPr>
          <a:xfrm>
            <a:off x="20" y="10"/>
            <a:ext cx="12191980" cy="6857989"/>
          </a:xfrm>
          <a:prstGeom prst="rect">
            <a:avLst/>
          </a:prstGeom>
          <a:noFill/>
        </p:spPr>
      </p:pic>
    </p:spTree>
    <p:extLst>
      <p:ext uri="{BB962C8B-B14F-4D97-AF65-F5344CB8AC3E}">
        <p14:creationId xmlns:p14="http://schemas.microsoft.com/office/powerpoint/2010/main" val="35519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15C8E1-7361-DB19-19CD-838C2B4B35D9}"/>
              </a:ext>
            </a:extLst>
          </p:cNvPr>
          <p:cNvPicPr>
            <a:picLocks noChangeAspect="1"/>
          </p:cNvPicPr>
          <p:nvPr/>
        </p:nvPicPr>
        <p:blipFill rotWithShape="1">
          <a:blip r:embed="rId2"/>
          <a:srcRect/>
          <a:stretch/>
        </p:blipFill>
        <p:spPr>
          <a:xfrm>
            <a:off x="20" y="10"/>
            <a:ext cx="12191980" cy="6857989"/>
          </a:xfrm>
          <a:prstGeom prst="rect">
            <a:avLst/>
          </a:prstGeom>
          <a:noFill/>
        </p:spPr>
      </p:pic>
    </p:spTree>
    <p:extLst>
      <p:ext uri="{BB962C8B-B14F-4D97-AF65-F5344CB8AC3E}">
        <p14:creationId xmlns:p14="http://schemas.microsoft.com/office/powerpoint/2010/main" val="2680506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0F9A25-D5BA-6D48-B028-05F2B9C91E95}"/>
              </a:ext>
            </a:extLst>
          </p:cNvPr>
          <p:cNvPicPr>
            <a:picLocks noChangeAspect="1"/>
          </p:cNvPicPr>
          <p:nvPr/>
        </p:nvPicPr>
        <p:blipFill rotWithShape="1">
          <a:blip r:embed="rId2"/>
          <a:srcRect/>
          <a:stretch/>
        </p:blipFill>
        <p:spPr>
          <a:xfrm>
            <a:off x="20" y="10"/>
            <a:ext cx="12191980" cy="6857989"/>
          </a:xfrm>
          <a:prstGeom prst="rect">
            <a:avLst/>
          </a:prstGeom>
          <a:noFill/>
        </p:spPr>
      </p:pic>
      <p:sp>
        <p:nvSpPr>
          <p:cNvPr id="2" name="Slide Number Placeholder 1">
            <a:extLst>
              <a:ext uri="{FF2B5EF4-FFF2-40B4-BE49-F238E27FC236}">
                <a16:creationId xmlns:a16="http://schemas.microsoft.com/office/drawing/2014/main" id="{DE3CA8AA-4A23-1E29-328E-2859E08CCB85}"/>
              </a:ext>
            </a:extLst>
          </p:cNvPr>
          <p:cNvSpPr>
            <a:spLocks noGrp="1"/>
          </p:cNvSpPr>
          <p:nvPr>
            <p:ph type="sldNum" sz="quarter" idx="12"/>
          </p:nvPr>
        </p:nvSpPr>
        <p:spPr>
          <a:xfrm>
            <a:off x="10136740" y="6221511"/>
            <a:ext cx="619125" cy="365125"/>
          </a:xfrm>
          <a:solidFill>
            <a:srgbClr val="F1EDDE"/>
          </a:solidFill>
        </p:spPr>
        <p:txBody>
          <a:bodyPr>
            <a:normAutofit/>
          </a:bodyPr>
          <a:lstStyle/>
          <a:p>
            <a:pPr>
              <a:spcAft>
                <a:spcPts val="600"/>
              </a:spcAft>
            </a:pPr>
            <a:fld id="{1CC2C9B9-B4B7-45CC-A7EB-16F8BADE9045}" type="slidenum">
              <a:rPr lang="en-US"/>
              <a:pPr>
                <a:spcAft>
                  <a:spcPts val="600"/>
                </a:spcAft>
              </a:pPr>
              <a:t>12</a:t>
            </a:fld>
            <a:endParaRPr lang="en-US" dirty="0"/>
          </a:p>
        </p:txBody>
      </p:sp>
    </p:spTree>
    <p:extLst>
      <p:ext uri="{BB962C8B-B14F-4D97-AF65-F5344CB8AC3E}">
        <p14:creationId xmlns:p14="http://schemas.microsoft.com/office/powerpoint/2010/main" val="1956991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9C37A7-133D-4E11-F4F6-145DA657DECC}"/>
              </a:ext>
            </a:extLst>
          </p:cNvPr>
          <p:cNvPicPr>
            <a:picLocks noChangeAspect="1"/>
          </p:cNvPicPr>
          <p:nvPr/>
        </p:nvPicPr>
        <p:blipFill rotWithShape="1">
          <a:blip r:embed="rId2"/>
          <a:srcRect/>
          <a:stretch/>
        </p:blipFill>
        <p:spPr>
          <a:xfrm>
            <a:off x="20" y="10"/>
            <a:ext cx="12191980" cy="6857989"/>
          </a:xfrm>
          <a:prstGeom prst="rect">
            <a:avLst/>
          </a:prstGeom>
          <a:noFill/>
        </p:spPr>
      </p:pic>
      <p:sp>
        <p:nvSpPr>
          <p:cNvPr id="2" name="Slide Number Placeholder 1">
            <a:extLst>
              <a:ext uri="{FF2B5EF4-FFF2-40B4-BE49-F238E27FC236}">
                <a16:creationId xmlns:a16="http://schemas.microsoft.com/office/drawing/2014/main" id="{020F8A00-C108-F957-97E0-7310A13C4862}"/>
              </a:ext>
            </a:extLst>
          </p:cNvPr>
          <p:cNvSpPr>
            <a:spLocks noGrp="1"/>
          </p:cNvSpPr>
          <p:nvPr>
            <p:ph type="sldNum" sz="quarter" idx="12"/>
          </p:nvPr>
        </p:nvSpPr>
        <p:spPr>
          <a:xfrm>
            <a:off x="10696577" y="6199188"/>
            <a:ext cx="619125" cy="365125"/>
          </a:xfrm>
        </p:spPr>
        <p:txBody>
          <a:bodyPr>
            <a:normAutofit/>
          </a:bodyPr>
          <a:lstStyle/>
          <a:p>
            <a:pPr>
              <a:spcAft>
                <a:spcPts val="600"/>
              </a:spcAft>
            </a:pPr>
            <a:fld id="{1CC2C9B9-B4B7-45CC-A7EB-16F8BADE9045}" type="slidenum">
              <a:rPr lang="en-US"/>
              <a:pPr>
                <a:spcAft>
                  <a:spcPts val="600"/>
                </a:spcAft>
              </a:pPr>
              <a:t>13</a:t>
            </a:fld>
            <a:endParaRPr lang="en-US" dirty="0"/>
          </a:p>
        </p:txBody>
      </p:sp>
    </p:spTree>
    <p:extLst>
      <p:ext uri="{BB962C8B-B14F-4D97-AF65-F5344CB8AC3E}">
        <p14:creationId xmlns:p14="http://schemas.microsoft.com/office/powerpoint/2010/main" val="343144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6" name="Content Placeholder 5">
            <a:extLst>
              <a:ext uri="{FF2B5EF4-FFF2-40B4-BE49-F238E27FC236}">
                <a16:creationId xmlns:a16="http://schemas.microsoft.com/office/drawing/2014/main" id="{9AA4F2A0-4EED-A641-E6C7-21AE13C1C2BA}"/>
              </a:ext>
            </a:extLst>
          </p:cNvPr>
          <p:cNvSpPr>
            <a:spLocks noGrp="1"/>
          </p:cNvSpPr>
          <p:nvPr>
            <p:ph sz="half" idx="2"/>
          </p:nvPr>
        </p:nvSpPr>
        <p:spPr>
          <a:xfrm>
            <a:off x="326572" y="2845837"/>
            <a:ext cx="10939386" cy="3601615"/>
          </a:xfrm>
        </p:spPr>
        <p:txBody>
          <a:bodyPr numCol="2">
            <a:normAutofit lnSpcReduction="10000"/>
          </a:bodyPr>
          <a:lstStyle/>
          <a:p>
            <a:pPr lvl="1" algn="just">
              <a:lnSpc>
                <a:spcPct val="107000"/>
              </a:lnSpc>
              <a:buFont typeface="Wingdings" panose="05000000000000000000" pitchFamily="2" charset="2"/>
              <a:buChar char="§"/>
            </a:pPr>
            <a:r>
              <a:rPr lang="en-US" sz="1400" u="sng" kern="0" dirty="0">
                <a:effectLst/>
                <a:latin typeface="Times New Roman" panose="02020603050405020304" pitchFamily="18" charset="0"/>
                <a:ea typeface="Times New Roman" panose="02020603050405020304" pitchFamily="18" charset="0"/>
                <a:cs typeface="Times New Roman" panose="02020603050405020304" pitchFamily="18" charset="0"/>
              </a:rPr>
              <a:t>Peak Sales Achieved</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Notable sales peaks were observed in the years 2010 and 2012, marking them as the most successful periods.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07000"/>
              </a:lnSpc>
              <a:buFont typeface="Wingdings" panose="05000000000000000000" pitchFamily="2" charset="2"/>
              <a:buChar char="§"/>
            </a:pPr>
            <a:r>
              <a:rPr lang="en-US" sz="1400" u="sng" kern="0" dirty="0">
                <a:effectLst/>
                <a:latin typeface="Times New Roman" panose="02020603050405020304" pitchFamily="18" charset="0"/>
                <a:ea typeface="Times New Roman" panose="02020603050405020304" pitchFamily="18" charset="0"/>
                <a:cs typeface="Times New Roman" panose="02020603050405020304" pitchFamily="18" charset="0"/>
              </a:rPr>
              <a:t>Geographic Sales Leader</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North America emerged as the top-performing region, contributing the highest number of sales.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gn="just">
              <a:lnSpc>
                <a:spcPct val="107000"/>
              </a:lnSpc>
              <a:spcAft>
                <a:spcPts val="800"/>
              </a:spcAft>
              <a:buFont typeface="Wingdings" panose="05000000000000000000" pitchFamily="2" charset="2"/>
              <a:buChar char="§"/>
            </a:pPr>
            <a:r>
              <a:rPr lang="en-US" sz="1400" u="sng" kern="0" dirty="0">
                <a:effectLst/>
                <a:latin typeface="Times New Roman" panose="02020603050405020304" pitchFamily="18" charset="0"/>
                <a:ea typeface="Times New Roman" panose="02020603050405020304" pitchFamily="18" charset="0"/>
                <a:cs typeface="Times New Roman" panose="02020603050405020304" pitchFamily="18" charset="0"/>
              </a:rPr>
              <a:t>Dominant Media Type</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Audio files dominated the sales portfolio, accounting for approximately 90% of total sales.</a:t>
            </a:r>
          </a:p>
          <a:p>
            <a:pPr lvl="1" algn="just">
              <a:lnSpc>
                <a:spcPct val="107000"/>
              </a:lnSpc>
              <a:spcAft>
                <a:spcPts val="800"/>
              </a:spcAft>
              <a:buFont typeface="Wingdings" panose="05000000000000000000" pitchFamily="2" charset="2"/>
              <a:buChar char="§"/>
            </a:pP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rPr>
              <a:t>Top Product Sales by Band</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Iron Maiden leads in product sales, with their member Steve Harris ranking in the top 10 list of best-selling composers.</a:t>
            </a:r>
          </a:p>
          <a:p>
            <a:pPr lvl="1" algn="just">
              <a:lnSpc>
                <a:spcPct val="107000"/>
              </a:lnSpc>
              <a:spcAft>
                <a:spcPts val="800"/>
              </a:spcAft>
              <a:buFont typeface="Wingdings" panose="05000000000000000000" pitchFamily="2" charset="2"/>
              <a:buChar char="§"/>
            </a:pP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rPr>
              <a:t>U2's Significant Market Share</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U2 also holds a significant percentage of sales in multiple categories, including boot merchandise.</a:t>
            </a:r>
          </a:p>
          <a:p>
            <a:pPr lvl="1" algn="just">
              <a:lnSpc>
                <a:spcPct val="107000"/>
              </a:lnSpc>
              <a:spcAft>
                <a:spcPts val="800"/>
              </a:spcAft>
              <a:buFont typeface="Wingdings" panose="05000000000000000000" pitchFamily="2" charset="2"/>
              <a:buChar char="§"/>
            </a:pP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rPr>
              <a:t>Leading TV Show</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'Lost' stands out as the most successful in terms of sales, far outpacing other TV shows.</a:t>
            </a:r>
          </a:p>
          <a:p>
            <a:pPr lvl="1" algn="just">
              <a:lnSpc>
                <a:spcPct val="107000"/>
              </a:lnSpc>
              <a:spcAft>
                <a:spcPts val="800"/>
              </a:spcAft>
              <a:buFont typeface="Wingdings" panose="05000000000000000000" pitchFamily="2" charset="2"/>
              <a:buChar char="§"/>
            </a:pP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rPr>
              <a:t>Genre Dominance</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The Rock genre achieves more than double the sales of the second most popular genre, showcasing its remarkable success.</a:t>
            </a:r>
          </a:p>
          <a:p>
            <a:pPr lvl="1" algn="just">
              <a:lnSpc>
                <a:spcPct val="107000"/>
              </a:lnSpc>
              <a:spcAft>
                <a:spcPts val="800"/>
              </a:spcAft>
              <a:buFont typeface="Wingdings" panose="05000000000000000000" pitchFamily="2" charset="2"/>
              <a:buChar char="§"/>
            </a:pP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rPr>
              <a:t>Preferred Track Duration</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Tracks lasting between 3 to 6 minutes are most popular, aligning with the common duration range of most tracks.</a:t>
            </a:r>
          </a:p>
          <a:p>
            <a:pPr lvl="1" algn="just">
              <a:lnSpc>
                <a:spcPct val="107000"/>
              </a:lnSpc>
              <a:spcAft>
                <a:spcPts val="800"/>
              </a:spcAft>
              <a:buFont typeface="Wingdings" panose="05000000000000000000" pitchFamily="2" charset="2"/>
              <a:buChar char="§"/>
            </a:pPr>
            <a:r>
              <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rPr>
              <a:t>Employee Performance</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While employees generally served a similar number of customers, a noticeable difference in </a:t>
            </a:r>
            <a:r>
              <a:rPr lang="en-US" sz="1400" kern="100" dirty="0">
                <a:latin typeface="Times New Roman" panose="02020603050405020304" pitchFamily="18" charset="0"/>
                <a:ea typeface="Calibri" panose="020F0502020204030204" pitchFamily="34" charset="0"/>
                <a:cs typeface="Times New Roman" panose="02020603050405020304" pitchFamily="18" charset="0"/>
              </a:rPr>
              <a:t>sales</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is observed between Employee 3 and Employee 5, with the latter showing lower turnover</a:t>
            </a:r>
          </a:p>
          <a:p>
            <a:pPr lvl="1">
              <a:buFont typeface="Wingdings" panose="05000000000000000000" pitchFamily="2" charset="2"/>
              <a:buChar char="§"/>
            </a:pPr>
            <a:endParaRPr lang="en-US" dirty="0"/>
          </a:p>
        </p:txBody>
      </p:sp>
      <p:sp>
        <p:nvSpPr>
          <p:cNvPr id="7" name="Title 2">
            <a:extLst>
              <a:ext uri="{FF2B5EF4-FFF2-40B4-BE49-F238E27FC236}">
                <a16:creationId xmlns:a16="http://schemas.microsoft.com/office/drawing/2014/main" id="{2772DA4A-977D-D6A8-2095-C36849C4FE56}"/>
              </a:ext>
            </a:extLst>
          </p:cNvPr>
          <p:cNvSpPr txBox="1">
            <a:spLocks/>
          </p:cNvSpPr>
          <p:nvPr/>
        </p:nvSpPr>
        <p:spPr>
          <a:xfrm>
            <a:off x="2937822" y="784031"/>
            <a:ext cx="6316355" cy="1165225"/>
          </a:xfrm>
          <a:prstGeom prst="rect">
            <a:avLst/>
          </a:prstGeom>
          <a:solidFill>
            <a:srgbClr val="F1EDDE"/>
          </a:solidFill>
          <a:ln w="6350" cap="flat" cmpd="sng" algn="ctr">
            <a:solidFill>
              <a:schemeClr val="accent1">
                <a:lumMod val="75000"/>
              </a:schemeClr>
            </a:solidFill>
            <a:prstDash val="solid"/>
            <a:miter lim="800000"/>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120000"/>
              </a:lnSpc>
              <a:spcBef>
                <a:spcPct val="0"/>
              </a:spcBef>
              <a:buNone/>
              <a:defRPr sz="2800" b="1" kern="1200" cap="all" spc="5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0" i="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AREAS OF FOCUS</a:t>
            </a:r>
          </a:p>
        </p:txBody>
      </p:sp>
    </p:spTree>
    <p:extLst>
      <p:ext uri="{BB962C8B-B14F-4D97-AF65-F5344CB8AC3E}">
        <p14:creationId xmlns:p14="http://schemas.microsoft.com/office/powerpoint/2010/main" val="1663780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pic>
        <p:nvPicPr>
          <p:cNvPr id="8" name="Picture 7" descr="Pen placed on top of a signature line">
            <a:extLst>
              <a:ext uri="{FF2B5EF4-FFF2-40B4-BE49-F238E27FC236}">
                <a16:creationId xmlns:a16="http://schemas.microsoft.com/office/drawing/2014/main" id="{EB23FDE6-7CE5-BF9E-AEE1-D64CE1825442}"/>
              </a:ext>
            </a:extLst>
          </p:cNvPr>
          <p:cNvPicPr>
            <a:picLocks noChangeAspect="1"/>
          </p:cNvPicPr>
          <p:nvPr/>
        </p:nvPicPr>
        <p:blipFill rotWithShape="1">
          <a:blip r:embed="rId2"/>
          <a:srcRect l="52326" r="2432" b="-1"/>
          <a:stretch/>
        </p:blipFill>
        <p:spPr>
          <a:xfrm>
            <a:off x="7543800" y="10"/>
            <a:ext cx="4648202" cy="6857990"/>
          </a:xfrm>
          <a:prstGeom prst="rect">
            <a:avLst/>
          </a:prstGeom>
          <a:ln>
            <a:noFill/>
          </a:ln>
          <a:effectLst>
            <a:outerShdw blurRad="292100" dist="139700" dir="2700000" algn="tl" rotWithShape="0">
              <a:srgbClr val="333333">
                <a:alpha val="65000"/>
              </a:srgbClr>
            </a:outerShdw>
          </a:effectLst>
        </p:spPr>
      </p:pic>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p:txBody>
          <a:bodyPr>
            <a:normAutofit/>
          </a:bodyPr>
          <a:lstStyle/>
          <a:p>
            <a:pPr>
              <a:spcAft>
                <a:spcPts val="600"/>
              </a:spcAft>
            </a:pPr>
            <a:fld id="{A49DFD55-3C28-40EF-9E31-A92D2E4017FF}" type="slidenum">
              <a:rPr lang="en-US">
                <a:solidFill>
                  <a:srgbClr val="FFFFFF"/>
                </a:solidFill>
              </a:rPr>
              <a:pPr>
                <a:spcAft>
                  <a:spcPts val="600"/>
                </a:spcAft>
              </a:pPr>
              <a:t>15</a:t>
            </a:fld>
            <a:endParaRPr lang="en-US">
              <a:solidFill>
                <a:srgbClr val="FFFFFF"/>
              </a:solidFill>
            </a:endParaRPr>
          </a:p>
        </p:txBody>
      </p:sp>
      <p:sp>
        <p:nvSpPr>
          <p:cNvPr id="3" name="Title 2">
            <a:extLst>
              <a:ext uri="{FF2B5EF4-FFF2-40B4-BE49-F238E27FC236}">
                <a16:creationId xmlns:a16="http://schemas.microsoft.com/office/drawing/2014/main" id="{31CE2DFE-94A3-128C-D03D-46509824C88C}"/>
              </a:ext>
            </a:extLst>
          </p:cNvPr>
          <p:cNvSpPr txBox="1">
            <a:spLocks/>
          </p:cNvSpPr>
          <p:nvPr/>
        </p:nvSpPr>
        <p:spPr>
          <a:xfrm>
            <a:off x="605170" y="616079"/>
            <a:ext cx="6316355" cy="1165225"/>
          </a:xfrm>
          <a:prstGeom prst="rect">
            <a:avLst/>
          </a:prstGeom>
          <a:solidFill>
            <a:srgbClr val="F1EDDE"/>
          </a:solidFill>
          <a:ln w="6350" cap="flat" cmpd="sng" algn="ctr">
            <a:solidFill>
              <a:schemeClr val="accent1">
                <a:lumMod val="75000"/>
              </a:schemeClr>
            </a:solidFill>
            <a:prstDash val="solid"/>
            <a:miter lim="800000"/>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120000"/>
              </a:lnSpc>
              <a:spcBef>
                <a:spcPct val="0"/>
              </a:spcBef>
              <a:buNone/>
              <a:defRPr sz="2800" b="1" kern="1200" cap="all" spc="5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b="0" i="1" cap="none" spc="3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SUGGESTIONS</a:t>
            </a:r>
          </a:p>
        </p:txBody>
      </p:sp>
      <p:sp>
        <p:nvSpPr>
          <p:cNvPr id="4" name="TextBox 3">
            <a:extLst>
              <a:ext uri="{FF2B5EF4-FFF2-40B4-BE49-F238E27FC236}">
                <a16:creationId xmlns:a16="http://schemas.microsoft.com/office/drawing/2014/main" id="{11FB55D2-519B-CA48-2E39-2DB4D6B54461}"/>
              </a:ext>
            </a:extLst>
          </p:cNvPr>
          <p:cNvSpPr txBox="1"/>
          <p:nvPr/>
        </p:nvSpPr>
        <p:spPr>
          <a:xfrm>
            <a:off x="373225" y="2090057"/>
            <a:ext cx="6634065" cy="2862322"/>
          </a:xfrm>
          <a:prstGeom prst="rect">
            <a:avLst/>
          </a:prstGeom>
          <a:noFill/>
        </p:spPr>
        <p:txBody>
          <a:bodyPr wrap="square" rtlCol="0">
            <a:spAutoFit/>
          </a:bodyPr>
          <a:lstStyle/>
          <a:p>
            <a:pPr marL="285750" indent="-285750">
              <a:buFont typeface="Times New Roman" panose="02020603050405020304" pitchFamily="18" charset="0"/>
              <a:buChar char="♪"/>
            </a:pPr>
            <a:r>
              <a:rPr lang="en-US" sz="2000" dirty="0">
                <a:latin typeface="Times New Roman" panose="02020603050405020304" pitchFamily="18" charset="0"/>
                <a:cs typeface="Times New Roman" panose="02020603050405020304" pitchFamily="18" charset="0"/>
              </a:rPr>
              <a:t>Strengthen Relationships With Top Performers</a:t>
            </a:r>
          </a:p>
          <a:p>
            <a:pPr marL="285750" indent="-285750">
              <a:buFont typeface="Times New Roman" panose="02020603050405020304" pitchFamily="18"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2000" b="0" i="0" dirty="0">
                <a:effectLst/>
                <a:latin typeface="Times New Roman" panose="02020603050405020304" pitchFamily="18" charset="0"/>
                <a:cs typeface="Times New Roman" panose="02020603050405020304" pitchFamily="18" charset="0"/>
              </a:rPr>
              <a:t>Capitalize On Popular Tv Shows</a:t>
            </a:r>
          </a:p>
          <a:p>
            <a:pPr marL="285750" indent="-285750">
              <a:buFont typeface="Times New Roman" panose="02020603050405020304" pitchFamily="18"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2000" b="0" i="0" dirty="0">
                <a:effectLst/>
                <a:latin typeface="Times New Roman" panose="02020603050405020304" pitchFamily="18" charset="0"/>
                <a:cs typeface="Times New Roman" panose="02020603050405020304" pitchFamily="18" charset="0"/>
              </a:rPr>
              <a:t>Focus On Rock Genre</a:t>
            </a:r>
          </a:p>
          <a:p>
            <a:pPr marL="285750" indent="-285750">
              <a:buFont typeface="Times New Roman" panose="02020603050405020304" pitchFamily="18"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2000" dirty="0">
                <a:latin typeface="Times New Roman" panose="02020603050405020304" pitchFamily="18" charset="0"/>
                <a:cs typeface="Times New Roman" panose="02020603050405020304" pitchFamily="18" charset="0"/>
              </a:rPr>
              <a:t>Reskill, Upskill And Motivate Employees</a:t>
            </a:r>
          </a:p>
          <a:p>
            <a:pPr marL="285750" indent="-285750">
              <a:buFont typeface="Times New Roman" panose="02020603050405020304" pitchFamily="18"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2000" dirty="0">
                <a:latin typeface="Times New Roman" panose="02020603050405020304" pitchFamily="18" charset="0"/>
                <a:cs typeface="Times New Roman" panose="02020603050405020304" pitchFamily="18" charset="0"/>
              </a:rPr>
              <a:t>Tailor Marketing Strategies To Top-performing Regions</a:t>
            </a:r>
          </a:p>
        </p:txBody>
      </p:sp>
    </p:spTree>
    <p:extLst>
      <p:ext uri="{BB962C8B-B14F-4D97-AF65-F5344CB8AC3E}">
        <p14:creationId xmlns:p14="http://schemas.microsoft.com/office/powerpoint/2010/main" val="1742861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1FC784-F27F-BB0F-A8D3-11CCBCB222BB}"/>
              </a:ext>
            </a:extLst>
          </p:cNvPr>
          <p:cNvSpPr>
            <a:spLocks noGrp="1"/>
          </p:cNvSpPr>
          <p:nvPr>
            <p:ph type="sldNum" sz="quarter" idx="12"/>
          </p:nvPr>
        </p:nvSpPr>
        <p:spPr/>
        <p:txBody>
          <a:bodyPr vert="horz" lIns="91440" tIns="45720" rIns="91440" bIns="45720" rtlCol="0" anchor="ctr">
            <a:normAutofit/>
          </a:bodyPr>
          <a:lstStyle/>
          <a:p>
            <a:pPr>
              <a:spcAft>
                <a:spcPts val="600"/>
              </a:spcAft>
            </a:pPr>
            <a:fld id="{1CC2C9B9-B4B7-45CC-A7EB-16F8BADE9045}" type="slidenum">
              <a:rPr lang="en-US">
                <a:solidFill>
                  <a:srgbClr val="FFFFFF"/>
                </a:solidFill>
              </a:rPr>
              <a:pPr>
                <a:spcAft>
                  <a:spcPts val="600"/>
                </a:spcAft>
              </a:pPr>
              <a:t>16</a:t>
            </a:fld>
            <a:endParaRPr lang="en-US" dirty="0">
              <a:solidFill>
                <a:srgbClr val="FFFFFF"/>
              </a:solidFill>
            </a:endParaRPr>
          </a:p>
        </p:txBody>
      </p:sp>
      <p:pic>
        <p:nvPicPr>
          <p:cNvPr id="13" name="Picture 12">
            <a:extLst>
              <a:ext uri="{FF2B5EF4-FFF2-40B4-BE49-F238E27FC236}">
                <a16:creationId xmlns:a16="http://schemas.microsoft.com/office/drawing/2014/main" id="{514E770B-FDA9-564F-F568-C03BB1135218}"/>
              </a:ext>
            </a:extLst>
          </p:cNvPr>
          <p:cNvPicPr>
            <a:picLocks noChangeAspect="1"/>
          </p:cNvPicPr>
          <p:nvPr/>
        </p:nvPicPr>
        <p:blipFill>
          <a:blip r:embed="rId2"/>
          <a:stretch>
            <a:fillRect/>
          </a:stretch>
        </p:blipFill>
        <p:spPr>
          <a:xfrm>
            <a:off x="2004747" y="1193918"/>
            <a:ext cx="7958571" cy="4740752"/>
          </a:xfrm>
          <a:prstGeom prst="rect">
            <a:avLst/>
          </a:prstGeom>
        </p:spPr>
      </p:pic>
      <p:sp>
        <p:nvSpPr>
          <p:cNvPr id="12" name="TextBox 11">
            <a:extLst>
              <a:ext uri="{FF2B5EF4-FFF2-40B4-BE49-F238E27FC236}">
                <a16:creationId xmlns:a16="http://schemas.microsoft.com/office/drawing/2014/main" id="{75E5B796-518F-2332-F1F2-E52FEDBE2B5D}"/>
              </a:ext>
            </a:extLst>
          </p:cNvPr>
          <p:cNvSpPr txBox="1"/>
          <p:nvPr/>
        </p:nvSpPr>
        <p:spPr>
          <a:xfrm>
            <a:off x="0" y="5934670"/>
            <a:ext cx="12192000" cy="923330"/>
          </a:xfrm>
          <a:prstGeom prst="rect">
            <a:avLst/>
          </a:prstGeom>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400" dirty="0">
                <a:ln w="0"/>
                <a:solidFill>
                  <a:schemeClr val="tx1"/>
                </a:solidFill>
                <a:effectLst>
                  <a:outerShdw blurRad="38100" dist="25400" dir="5400000" algn="ctr" rotWithShape="0">
                    <a:srgbClr val="6E747A">
                      <a:alpha val="43000"/>
                    </a:srgbClr>
                  </a:outerShdw>
                </a:effectLst>
              </a:rPr>
              <a:t>Questions</a:t>
            </a:r>
          </a:p>
        </p:txBody>
      </p:sp>
    </p:spTree>
    <p:extLst>
      <p:ext uri="{BB962C8B-B14F-4D97-AF65-F5344CB8AC3E}">
        <p14:creationId xmlns:p14="http://schemas.microsoft.com/office/powerpoint/2010/main" val="1651699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1CE26C-550E-537E-EE97-929F6BC31770}"/>
              </a:ext>
            </a:extLst>
          </p:cNvPr>
          <p:cNvSpPr>
            <a:spLocks noGrp="1"/>
          </p:cNvSpPr>
          <p:nvPr>
            <p:ph type="sldNum" sz="quarter" idx="12"/>
          </p:nvPr>
        </p:nvSpPr>
        <p:spPr/>
        <p:txBody>
          <a:bodyPr/>
          <a:lstStyle/>
          <a:p>
            <a:fld id="{1CC2C9B9-B4B7-45CC-A7EB-16F8BADE9045}" type="slidenum">
              <a:rPr lang="en-US" smtClean="0"/>
              <a:t>17</a:t>
            </a:fld>
            <a:endParaRPr lang="en-US"/>
          </a:p>
        </p:txBody>
      </p:sp>
      <p:sp>
        <p:nvSpPr>
          <p:cNvPr id="3" name="Rectangle 2">
            <a:extLst>
              <a:ext uri="{FF2B5EF4-FFF2-40B4-BE49-F238E27FC236}">
                <a16:creationId xmlns:a16="http://schemas.microsoft.com/office/drawing/2014/main" id="{F2637EA3-5200-3149-A11C-05978F1DEE17}"/>
              </a:ext>
            </a:extLst>
          </p:cNvPr>
          <p:cNvSpPr>
            <a:spLocks noGrp="1" noRot="1" noMove="1" noResize="1" noEditPoints="1" noAdjustHandles="1" noChangeArrowheads="1" noChangeShapeType="1"/>
          </p:cNvSpPr>
          <p:nvPr/>
        </p:nvSpPr>
        <p:spPr>
          <a:xfrm rot="19674987">
            <a:off x="-1769243" y="-1419045"/>
            <a:ext cx="10397193" cy="80029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movie projector cartoon Cheap Sell - OFF 75%">
            <a:extLst>
              <a:ext uri="{FF2B5EF4-FFF2-40B4-BE49-F238E27FC236}">
                <a16:creationId xmlns:a16="http://schemas.microsoft.com/office/drawing/2014/main" id="{2A7A9000-A10C-6CF1-5DB9-18CC4B993AC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rot="289229">
            <a:off x="6531836" y="743580"/>
            <a:ext cx="4895803" cy="491400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26C687F-E484-4BE3-1394-2C292A5157E9}"/>
              </a:ext>
            </a:extLst>
          </p:cNvPr>
          <p:cNvCxnSpPr>
            <a:cxnSpLocks/>
          </p:cNvCxnSpPr>
          <p:nvPr/>
        </p:nvCxnSpPr>
        <p:spPr>
          <a:xfrm flipH="1" flipV="1">
            <a:off x="-3100689" y="1950098"/>
            <a:ext cx="12580591" cy="1118569"/>
          </a:xfrm>
          <a:prstGeom prst="line">
            <a:avLst/>
          </a:prstGeom>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8194D0-6C66-D516-F798-2CF89447808E}"/>
              </a:ext>
            </a:extLst>
          </p:cNvPr>
          <p:cNvSpPr txBox="1"/>
          <p:nvPr/>
        </p:nvSpPr>
        <p:spPr>
          <a:xfrm rot="350629">
            <a:off x="1008168" y="776208"/>
            <a:ext cx="7042126" cy="1938992"/>
          </a:xfrm>
          <a:prstGeom prst="rect">
            <a:avLst/>
          </a:prstGeom>
          <a:noFill/>
        </p:spPr>
        <p:txBody>
          <a:bodyPr wrap="square" rtlCol="0">
            <a:sp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p>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you attention!</a:t>
            </a:r>
          </a:p>
          <a:p>
            <a:pPr algn="ctr"/>
            <a:endPar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3538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sp>
        <p:nvSpPr>
          <p:cNvPr id="34" name="Slide Number Placeholder 15">
            <a:extLst>
              <a:ext uri="{FF2B5EF4-FFF2-40B4-BE49-F238E27FC236}">
                <a16:creationId xmlns:a16="http://schemas.microsoft.com/office/drawing/2014/main" id="{7ABD3B7C-1883-B39A-3682-560D4E2E7FC1}"/>
              </a:ext>
            </a:extLst>
          </p:cNvPr>
          <p:cNvSpPr>
            <a:spLocks noGrp="1"/>
          </p:cNvSpPr>
          <p:nvPr>
            <p:ph type="sldNum" sz="quarter" idx="12"/>
          </p:nvPr>
        </p:nvSpPr>
        <p:spPr/>
        <p:txBody>
          <a:bodyPr/>
          <a:lstStyle/>
          <a:p>
            <a:pPr>
              <a:spcAft>
                <a:spcPts val="600"/>
              </a:spcAft>
            </a:pPr>
            <a:fld id="{294A09A9-5501-47C1-A89A-A340965A2BE2}" type="slidenum">
              <a:rPr lang="en-US" smtClean="0"/>
              <a:pPr>
                <a:spcAft>
                  <a:spcPts val="600"/>
                </a:spcAft>
              </a:pPr>
              <a:t>2</a:t>
            </a:fld>
            <a:endParaRPr lang="en-US">
              <a:latin typeface="+mn-lt"/>
            </a:endParaRPr>
          </a:p>
        </p:txBody>
      </p:sp>
      <p:pic>
        <p:nvPicPr>
          <p:cNvPr id="4" name="Picture Placeholder 3">
            <a:extLst>
              <a:ext uri="{FF2B5EF4-FFF2-40B4-BE49-F238E27FC236}">
                <a16:creationId xmlns:a16="http://schemas.microsoft.com/office/drawing/2014/main" id="{3BAD076C-1291-7B79-1EEA-E91A37139956}"/>
              </a:ext>
            </a:extLst>
          </p:cNvPr>
          <p:cNvPicPr>
            <a:picLocks noGrp="1" noChangeAspect="1"/>
          </p:cNvPicPr>
          <p:nvPr>
            <p:ph type="pic" sz="quarter" idx="4294967295"/>
          </p:nvPr>
        </p:nvPicPr>
        <p:blipFill rotWithShape="1">
          <a:blip r:embed="rId2"/>
          <a:srcRect r="-4" b="3821"/>
          <a:stretch/>
        </p:blipFill>
        <p:spPr>
          <a:xfrm>
            <a:off x="1423933" y="2903302"/>
            <a:ext cx="2119313" cy="2038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itle 2">
            <a:extLst>
              <a:ext uri="{FF2B5EF4-FFF2-40B4-BE49-F238E27FC236}">
                <a16:creationId xmlns:a16="http://schemas.microsoft.com/office/drawing/2014/main" id="{79743122-6788-41BE-5B60-1B958081F521}"/>
              </a:ext>
            </a:extLst>
          </p:cNvPr>
          <p:cNvSpPr>
            <a:spLocks noGrp="1"/>
          </p:cNvSpPr>
          <p:nvPr>
            <p:ph type="ctrTitle" idx="4294967295"/>
          </p:nvPr>
        </p:nvSpPr>
        <p:spPr>
          <a:xfrm>
            <a:off x="606490" y="671804"/>
            <a:ext cx="8640763" cy="555917"/>
          </a:xfrm>
        </p:spPr>
        <p:txBody>
          <a:bodyPr>
            <a:normAutofit fontScale="90000"/>
          </a:bodyPr>
          <a:lstStyle/>
          <a:p>
            <a:r>
              <a:rPr lang="en-US" b="0" i="1" dirty="0">
                <a:latin typeface="Times New Roman" panose="02020603050405020304" pitchFamily="18" charset="0"/>
                <a:cs typeface="Times New Roman" panose="02020603050405020304" pitchFamily="18" charset="0"/>
              </a:rPr>
              <a:t>Powered by</a:t>
            </a:r>
          </a:p>
        </p:txBody>
      </p:sp>
      <p:pic>
        <p:nvPicPr>
          <p:cNvPr id="7" name="Picture 4" descr="Code.Hub - Crunchbase Company Profile &amp; Funding">
            <a:extLst>
              <a:ext uri="{FF2B5EF4-FFF2-40B4-BE49-F238E27FC236}">
                <a16:creationId xmlns:a16="http://schemas.microsoft.com/office/drawing/2014/main" id="{8F86E48C-1F48-1C93-9366-AB1F90E6F9E9}"/>
              </a:ext>
            </a:extLst>
          </p:cNvPr>
          <p:cNvPicPr>
            <a:picLocks noGrp="1" noChangeAspect="1" noChangeArrowheads="1"/>
          </p:cNvPicPr>
          <p:nvPr>
            <p:ph type="pic" sz="quarter" idx="4294967295"/>
          </p:nvPr>
        </p:nvPicPr>
        <p:blipFill>
          <a:blip r:embed="rId3">
            <a:extLst>
              <a:ext uri="{28A0092B-C50C-407E-A947-70E740481C1C}">
                <a14:useLocalDpi xmlns:a14="http://schemas.microsoft.com/office/drawing/2010/main" val="0"/>
              </a:ext>
            </a:extLst>
          </a:blip>
          <a:srcRect t="1912" b="1912"/>
          <a:stretch>
            <a:fillRect/>
          </a:stretch>
        </p:blipFill>
        <p:spPr bwMode="auto">
          <a:xfrm>
            <a:off x="8578852" y="3034462"/>
            <a:ext cx="2117725" cy="2036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A22CDB11-CC6E-ACEB-27E2-0DA584F0C279}"/>
              </a:ext>
            </a:extLst>
          </p:cNvPr>
          <p:cNvPicPr>
            <a:picLocks noChangeAspect="1"/>
          </p:cNvPicPr>
          <p:nvPr/>
        </p:nvPicPr>
        <p:blipFill rotWithShape="1">
          <a:blip r:embed="rId4"/>
          <a:srcRect t="2088" r="9" b="1517"/>
          <a:stretch/>
        </p:blipFill>
        <p:spPr>
          <a:xfrm>
            <a:off x="5192026" y="2410391"/>
            <a:ext cx="2118245" cy="2037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48251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90">
                                          <p:stCondLst>
                                            <p:cond delay="0"/>
                                          </p:stCondLst>
                                        </p:cTn>
                                        <p:tgtEl>
                                          <p:spTgt spid="5"/>
                                        </p:tgtEl>
                                      </p:cBhvr>
                                    </p:animEffect>
                                    <p:anim calcmode="lin" valueType="num">
                                      <p:cBhvr>
                                        <p:cTn id="8"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13" dur="13">
                                          <p:stCondLst>
                                            <p:cond delay="325"/>
                                          </p:stCondLst>
                                        </p:cTn>
                                        <p:tgtEl>
                                          <p:spTgt spid="5"/>
                                        </p:tgtEl>
                                      </p:cBhvr>
                                      <p:to x="100000" y="60000"/>
                                    </p:animScale>
                                    <p:animScale>
                                      <p:cBhvr>
                                        <p:cTn id="14" dur="83" decel="50000">
                                          <p:stCondLst>
                                            <p:cond delay="338"/>
                                          </p:stCondLst>
                                        </p:cTn>
                                        <p:tgtEl>
                                          <p:spTgt spid="5"/>
                                        </p:tgtEl>
                                      </p:cBhvr>
                                      <p:to x="100000" y="100000"/>
                                    </p:animScale>
                                    <p:animScale>
                                      <p:cBhvr>
                                        <p:cTn id="15" dur="13">
                                          <p:stCondLst>
                                            <p:cond delay="656"/>
                                          </p:stCondLst>
                                        </p:cTn>
                                        <p:tgtEl>
                                          <p:spTgt spid="5"/>
                                        </p:tgtEl>
                                      </p:cBhvr>
                                      <p:to x="100000" y="80000"/>
                                    </p:animScale>
                                    <p:animScale>
                                      <p:cBhvr>
                                        <p:cTn id="16" dur="83" decel="50000">
                                          <p:stCondLst>
                                            <p:cond delay="669"/>
                                          </p:stCondLst>
                                        </p:cTn>
                                        <p:tgtEl>
                                          <p:spTgt spid="5"/>
                                        </p:tgtEl>
                                      </p:cBhvr>
                                      <p:to x="100000" y="100000"/>
                                    </p:animScale>
                                    <p:animScale>
                                      <p:cBhvr>
                                        <p:cTn id="17" dur="13">
                                          <p:stCondLst>
                                            <p:cond delay="821"/>
                                          </p:stCondLst>
                                        </p:cTn>
                                        <p:tgtEl>
                                          <p:spTgt spid="5"/>
                                        </p:tgtEl>
                                      </p:cBhvr>
                                      <p:to x="100000" y="90000"/>
                                    </p:animScale>
                                    <p:animScale>
                                      <p:cBhvr>
                                        <p:cTn id="18" dur="83" decel="50000">
                                          <p:stCondLst>
                                            <p:cond delay="834"/>
                                          </p:stCondLst>
                                        </p:cTn>
                                        <p:tgtEl>
                                          <p:spTgt spid="5"/>
                                        </p:tgtEl>
                                      </p:cBhvr>
                                      <p:to x="100000" y="100000"/>
                                    </p:animScale>
                                    <p:animScale>
                                      <p:cBhvr>
                                        <p:cTn id="19" dur="13">
                                          <p:stCondLst>
                                            <p:cond delay="904"/>
                                          </p:stCondLst>
                                        </p:cTn>
                                        <p:tgtEl>
                                          <p:spTgt spid="5"/>
                                        </p:tgtEl>
                                      </p:cBhvr>
                                      <p:to x="100000" y="95000"/>
                                    </p:animScale>
                                    <p:animScale>
                                      <p:cBhvr>
                                        <p:cTn id="20" dur="83" decel="50000">
                                          <p:stCondLst>
                                            <p:cond delay="917"/>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290">
                                          <p:stCondLst>
                                            <p:cond delay="0"/>
                                          </p:stCondLst>
                                        </p:cTn>
                                        <p:tgtEl>
                                          <p:spTgt spid="4"/>
                                        </p:tgtEl>
                                      </p:cBhvr>
                                    </p:animEffect>
                                    <p:anim calcmode="lin" valueType="num">
                                      <p:cBhvr>
                                        <p:cTn id="26"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31" dur="13">
                                          <p:stCondLst>
                                            <p:cond delay="325"/>
                                          </p:stCondLst>
                                        </p:cTn>
                                        <p:tgtEl>
                                          <p:spTgt spid="4"/>
                                        </p:tgtEl>
                                      </p:cBhvr>
                                      <p:to x="100000" y="60000"/>
                                    </p:animScale>
                                    <p:animScale>
                                      <p:cBhvr>
                                        <p:cTn id="32" dur="83" decel="50000">
                                          <p:stCondLst>
                                            <p:cond delay="338"/>
                                          </p:stCondLst>
                                        </p:cTn>
                                        <p:tgtEl>
                                          <p:spTgt spid="4"/>
                                        </p:tgtEl>
                                      </p:cBhvr>
                                      <p:to x="100000" y="100000"/>
                                    </p:animScale>
                                    <p:animScale>
                                      <p:cBhvr>
                                        <p:cTn id="33" dur="13">
                                          <p:stCondLst>
                                            <p:cond delay="656"/>
                                          </p:stCondLst>
                                        </p:cTn>
                                        <p:tgtEl>
                                          <p:spTgt spid="4"/>
                                        </p:tgtEl>
                                      </p:cBhvr>
                                      <p:to x="100000" y="80000"/>
                                    </p:animScale>
                                    <p:animScale>
                                      <p:cBhvr>
                                        <p:cTn id="34" dur="83" decel="50000">
                                          <p:stCondLst>
                                            <p:cond delay="669"/>
                                          </p:stCondLst>
                                        </p:cTn>
                                        <p:tgtEl>
                                          <p:spTgt spid="4"/>
                                        </p:tgtEl>
                                      </p:cBhvr>
                                      <p:to x="100000" y="100000"/>
                                    </p:animScale>
                                    <p:animScale>
                                      <p:cBhvr>
                                        <p:cTn id="35" dur="13">
                                          <p:stCondLst>
                                            <p:cond delay="821"/>
                                          </p:stCondLst>
                                        </p:cTn>
                                        <p:tgtEl>
                                          <p:spTgt spid="4"/>
                                        </p:tgtEl>
                                      </p:cBhvr>
                                      <p:to x="100000" y="90000"/>
                                    </p:animScale>
                                    <p:animScale>
                                      <p:cBhvr>
                                        <p:cTn id="36" dur="83" decel="50000">
                                          <p:stCondLst>
                                            <p:cond delay="834"/>
                                          </p:stCondLst>
                                        </p:cTn>
                                        <p:tgtEl>
                                          <p:spTgt spid="4"/>
                                        </p:tgtEl>
                                      </p:cBhvr>
                                      <p:to x="100000" y="100000"/>
                                    </p:animScale>
                                    <p:animScale>
                                      <p:cBhvr>
                                        <p:cTn id="37" dur="13">
                                          <p:stCondLst>
                                            <p:cond delay="904"/>
                                          </p:stCondLst>
                                        </p:cTn>
                                        <p:tgtEl>
                                          <p:spTgt spid="4"/>
                                        </p:tgtEl>
                                      </p:cBhvr>
                                      <p:to x="100000" y="95000"/>
                                    </p:animScale>
                                    <p:animScale>
                                      <p:cBhvr>
                                        <p:cTn id="38" dur="83" decel="50000">
                                          <p:stCondLst>
                                            <p:cond delay="917"/>
                                          </p:stCondLst>
                                        </p:cTn>
                                        <p:tgtEl>
                                          <p:spTgt spid="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290">
                                          <p:stCondLst>
                                            <p:cond delay="0"/>
                                          </p:stCondLst>
                                        </p:cTn>
                                        <p:tgtEl>
                                          <p:spTgt spid="7"/>
                                        </p:tgtEl>
                                      </p:cBhvr>
                                    </p:animEffect>
                                    <p:anim calcmode="lin" valueType="num">
                                      <p:cBhvr>
                                        <p:cTn id="44"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9" dur="13">
                                          <p:stCondLst>
                                            <p:cond delay="325"/>
                                          </p:stCondLst>
                                        </p:cTn>
                                        <p:tgtEl>
                                          <p:spTgt spid="7"/>
                                        </p:tgtEl>
                                      </p:cBhvr>
                                      <p:to x="100000" y="60000"/>
                                    </p:animScale>
                                    <p:animScale>
                                      <p:cBhvr>
                                        <p:cTn id="50" dur="83" decel="50000">
                                          <p:stCondLst>
                                            <p:cond delay="338"/>
                                          </p:stCondLst>
                                        </p:cTn>
                                        <p:tgtEl>
                                          <p:spTgt spid="7"/>
                                        </p:tgtEl>
                                      </p:cBhvr>
                                      <p:to x="100000" y="100000"/>
                                    </p:animScale>
                                    <p:animScale>
                                      <p:cBhvr>
                                        <p:cTn id="51" dur="13">
                                          <p:stCondLst>
                                            <p:cond delay="656"/>
                                          </p:stCondLst>
                                        </p:cTn>
                                        <p:tgtEl>
                                          <p:spTgt spid="7"/>
                                        </p:tgtEl>
                                      </p:cBhvr>
                                      <p:to x="100000" y="80000"/>
                                    </p:animScale>
                                    <p:animScale>
                                      <p:cBhvr>
                                        <p:cTn id="52" dur="83" decel="50000">
                                          <p:stCondLst>
                                            <p:cond delay="669"/>
                                          </p:stCondLst>
                                        </p:cTn>
                                        <p:tgtEl>
                                          <p:spTgt spid="7"/>
                                        </p:tgtEl>
                                      </p:cBhvr>
                                      <p:to x="100000" y="100000"/>
                                    </p:animScale>
                                    <p:animScale>
                                      <p:cBhvr>
                                        <p:cTn id="53" dur="13">
                                          <p:stCondLst>
                                            <p:cond delay="821"/>
                                          </p:stCondLst>
                                        </p:cTn>
                                        <p:tgtEl>
                                          <p:spTgt spid="7"/>
                                        </p:tgtEl>
                                      </p:cBhvr>
                                      <p:to x="100000" y="90000"/>
                                    </p:animScale>
                                    <p:animScale>
                                      <p:cBhvr>
                                        <p:cTn id="54" dur="83" decel="50000">
                                          <p:stCondLst>
                                            <p:cond delay="834"/>
                                          </p:stCondLst>
                                        </p:cTn>
                                        <p:tgtEl>
                                          <p:spTgt spid="7"/>
                                        </p:tgtEl>
                                      </p:cBhvr>
                                      <p:to x="100000" y="100000"/>
                                    </p:animScale>
                                    <p:animScale>
                                      <p:cBhvr>
                                        <p:cTn id="55" dur="13">
                                          <p:stCondLst>
                                            <p:cond delay="904"/>
                                          </p:stCondLst>
                                        </p:cTn>
                                        <p:tgtEl>
                                          <p:spTgt spid="7"/>
                                        </p:tgtEl>
                                      </p:cBhvr>
                                      <p:to x="100000" y="95000"/>
                                    </p:animScale>
                                    <p:animScale>
                                      <p:cBhvr>
                                        <p:cTn id="56" dur="83" decel="50000">
                                          <p:stCondLst>
                                            <p:cond delay="917"/>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pic>
        <p:nvPicPr>
          <p:cNvPr id="1026" name="Picture 2" descr="Δήλωσε συμμετοχή στο Project Future">
            <a:extLst>
              <a:ext uri="{FF2B5EF4-FFF2-40B4-BE49-F238E27FC236}">
                <a16:creationId xmlns:a16="http://schemas.microsoft.com/office/drawing/2014/main" id="{D765FE36-7D97-D09E-A886-C5A6F50F675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5660" y="0"/>
            <a:ext cx="13586427"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
        <p:nvSpPr>
          <p:cNvPr id="2" name="Title 1">
            <a:extLst>
              <a:ext uri="{FF2B5EF4-FFF2-40B4-BE49-F238E27FC236}">
                <a16:creationId xmlns:a16="http://schemas.microsoft.com/office/drawing/2014/main" id="{4F6A2D15-4D68-4BF7-9421-032AE6C8852C}"/>
              </a:ext>
            </a:extLst>
          </p:cNvPr>
          <p:cNvSpPr>
            <a:spLocks noGrp="1"/>
          </p:cNvSpPr>
          <p:nvPr>
            <p:ph type="title" idx="4294967295"/>
          </p:nvPr>
        </p:nvSpPr>
        <p:spPr>
          <a:xfrm>
            <a:off x="261258" y="316172"/>
            <a:ext cx="4663001" cy="585787"/>
          </a:xfrm>
        </p:spPr>
        <p:txBody>
          <a:bodyPr>
            <a:normAutofit/>
          </a:bodyPr>
          <a:lstStyle/>
          <a:p>
            <a:r>
              <a:rPr lang="en-US" b="0" i="1" cap="none" spc="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MEET OUR TEAM</a:t>
            </a:r>
          </a:p>
        </p:txBody>
      </p:sp>
      <p:sp>
        <p:nvSpPr>
          <p:cNvPr id="24" name="Text Placeholder 23">
            <a:extLst>
              <a:ext uri="{FF2B5EF4-FFF2-40B4-BE49-F238E27FC236}">
                <a16:creationId xmlns:a16="http://schemas.microsoft.com/office/drawing/2014/main" id="{C541D845-404F-410E-0EFB-785ABE3B885D}"/>
              </a:ext>
            </a:extLst>
          </p:cNvPr>
          <p:cNvSpPr>
            <a:spLocks noGrp="1"/>
          </p:cNvSpPr>
          <p:nvPr>
            <p:ph type="body" sz="quarter" idx="4294967295"/>
          </p:nvPr>
        </p:nvSpPr>
        <p:spPr>
          <a:xfrm>
            <a:off x="869200" y="1485363"/>
            <a:ext cx="2447504" cy="514350"/>
          </a:xfrm>
        </p:spPr>
        <p:txBody>
          <a:bodyPr>
            <a:noAutofit/>
          </a:bodyPr>
          <a:lstStyle/>
          <a:p>
            <a:r>
              <a:rPr lang="en-US" sz="2000" dirty="0">
                <a:latin typeface="Times New Roman" panose="02020603050405020304" pitchFamily="18" charset="0"/>
                <a:cs typeface="Times New Roman" panose="02020603050405020304" pitchFamily="18" charset="0"/>
              </a:rPr>
              <a:t>Christina Malliou</a:t>
            </a:r>
          </a:p>
        </p:txBody>
      </p:sp>
      <p:sp>
        <p:nvSpPr>
          <p:cNvPr id="27" name="Text Placeholder 26">
            <a:extLst>
              <a:ext uri="{FF2B5EF4-FFF2-40B4-BE49-F238E27FC236}">
                <a16:creationId xmlns:a16="http://schemas.microsoft.com/office/drawing/2014/main" id="{2A1B7403-DF43-4339-548E-F2D840CE8E7D}"/>
              </a:ext>
            </a:extLst>
          </p:cNvPr>
          <p:cNvSpPr>
            <a:spLocks noGrp="1"/>
          </p:cNvSpPr>
          <p:nvPr>
            <p:ph type="body" sz="quarter" idx="4294967295"/>
          </p:nvPr>
        </p:nvSpPr>
        <p:spPr>
          <a:xfrm>
            <a:off x="869200" y="2197135"/>
            <a:ext cx="2915728" cy="514350"/>
          </a:xfrm>
        </p:spPr>
        <p:txBody>
          <a:bodyPr>
            <a:noAutofit/>
          </a:bodyPr>
          <a:lstStyle/>
          <a:p>
            <a:r>
              <a:rPr lang="en-US" sz="2000" dirty="0">
                <a:latin typeface="Times New Roman" panose="02020603050405020304" pitchFamily="18" charset="0"/>
                <a:cs typeface="Times New Roman" panose="02020603050405020304" pitchFamily="18" charset="0"/>
              </a:rPr>
              <a:t>Alexandros Karapiperis</a:t>
            </a:r>
          </a:p>
        </p:txBody>
      </p:sp>
      <p:sp>
        <p:nvSpPr>
          <p:cNvPr id="29" name="Text Placeholder 28">
            <a:extLst>
              <a:ext uri="{FF2B5EF4-FFF2-40B4-BE49-F238E27FC236}">
                <a16:creationId xmlns:a16="http://schemas.microsoft.com/office/drawing/2014/main" id="{33F077C3-A71A-FA4F-2BB1-62FF381A5828}"/>
              </a:ext>
            </a:extLst>
          </p:cNvPr>
          <p:cNvSpPr>
            <a:spLocks noGrp="1"/>
          </p:cNvSpPr>
          <p:nvPr>
            <p:ph type="body" sz="quarter" idx="4294967295"/>
          </p:nvPr>
        </p:nvSpPr>
        <p:spPr>
          <a:xfrm>
            <a:off x="869200" y="2956911"/>
            <a:ext cx="2365374" cy="514350"/>
          </a:xfrm>
        </p:spPr>
        <p:txBody>
          <a:bodyPr>
            <a:noAutofit/>
          </a:bodyPr>
          <a:lstStyle/>
          <a:p>
            <a:r>
              <a:rPr lang="en-US" sz="2000" dirty="0">
                <a:latin typeface="Times New Roman" panose="02020603050405020304" pitchFamily="18" charset="0"/>
                <a:cs typeface="Times New Roman" panose="02020603050405020304" pitchFamily="18" charset="0"/>
              </a:rPr>
              <a:t>Evgenia Andreou</a:t>
            </a:r>
          </a:p>
        </p:txBody>
      </p:sp>
      <p:sp>
        <p:nvSpPr>
          <p:cNvPr id="31" name="Text Placeholder 30">
            <a:extLst>
              <a:ext uri="{FF2B5EF4-FFF2-40B4-BE49-F238E27FC236}">
                <a16:creationId xmlns:a16="http://schemas.microsoft.com/office/drawing/2014/main" id="{ABF8F41F-5C1D-A4E9-2D63-A3B432E8495A}"/>
              </a:ext>
            </a:extLst>
          </p:cNvPr>
          <p:cNvSpPr>
            <a:spLocks noGrp="1"/>
          </p:cNvSpPr>
          <p:nvPr>
            <p:ph type="body" sz="quarter" idx="4294967295"/>
          </p:nvPr>
        </p:nvSpPr>
        <p:spPr>
          <a:xfrm>
            <a:off x="869200" y="3710496"/>
            <a:ext cx="2447504" cy="514350"/>
          </a:xfrm>
        </p:spPr>
        <p:txBody>
          <a:bodyPr>
            <a:noAutofit/>
          </a:bodyPr>
          <a:lstStyle/>
          <a:p>
            <a:r>
              <a:rPr lang="en-US" sz="2000" dirty="0">
                <a:latin typeface="Times New Roman" panose="02020603050405020304" pitchFamily="18" charset="0"/>
                <a:cs typeface="Times New Roman" panose="02020603050405020304" pitchFamily="18" charset="0"/>
              </a:rPr>
              <a:t>Nikolaos Toganidis</a:t>
            </a:r>
          </a:p>
        </p:txBody>
      </p:sp>
      <p:sp>
        <p:nvSpPr>
          <p:cNvPr id="15" name="Text Placeholder 23">
            <a:extLst>
              <a:ext uri="{FF2B5EF4-FFF2-40B4-BE49-F238E27FC236}">
                <a16:creationId xmlns:a16="http://schemas.microsoft.com/office/drawing/2014/main" id="{3382D600-45DD-8DF9-15C0-554C9C8BA49F}"/>
              </a:ext>
            </a:extLst>
          </p:cNvPr>
          <p:cNvSpPr txBox="1">
            <a:spLocks/>
          </p:cNvSpPr>
          <p:nvPr/>
        </p:nvSpPr>
        <p:spPr>
          <a:xfrm>
            <a:off x="869200" y="4464081"/>
            <a:ext cx="3616536" cy="5143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Konstantinos Charmantaris</a:t>
            </a:r>
          </a:p>
        </p:txBody>
      </p:sp>
    </p:spTree>
    <p:extLst>
      <p:ext uri="{BB962C8B-B14F-4D97-AF65-F5344CB8AC3E}">
        <p14:creationId xmlns:p14="http://schemas.microsoft.com/office/powerpoint/2010/main" val="2619301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70547" y="2105878"/>
            <a:ext cx="4162506" cy="646653"/>
          </a:xfrm>
        </p:spPr>
        <p:txBody>
          <a:bodyPr/>
          <a:lstStyle/>
          <a:p>
            <a:r>
              <a:rPr lang="en-US" b="0" i="1"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243555" y="3256385"/>
            <a:ext cx="9704889" cy="1670179"/>
          </a:xfrm>
        </p:spPr>
        <p:txBody>
          <a:bodyPr>
            <a:normAutofit/>
          </a:bodyPr>
          <a:lstStyle/>
          <a:p>
            <a:pPr algn="just"/>
            <a:r>
              <a:rPr lang="en-US" sz="1400" dirty="0">
                <a:latin typeface="Times New Roman" panose="02020603050405020304" pitchFamily="18" charset="0"/>
                <a:cs typeface="Times New Roman" panose="02020603050405020304" pitchFamily="18" charset="0"/>
              </a:rPr>
              <a:t>Melodica Media Corp., a multinational headquartered in California, has commissioned the development of a business intelligence pipeline to analyze track sales for its Melodica online music store. The pipeline involves defining objectives and key performance indicators, collecting and integrating data from diverse sources, implementing data cleaning and preprocessing procedures, establishing data models, and utilizing ETL processes for seamless data extraction and loading. Business intelligence tools, coupled with advanced analytics and potential predictive modeling, will be employed to create interactive dashboards and reports, providing valuable insights into track sales trends and customer behavior. </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8D3CD74D-BFF4-AEA2-723F-7E8A415DD410}"/>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16" name="Title 2">
            <a:extLst>
              <a:ext uri="{FF2B5EF4-FFF2-40B4-BE49-F238E27FC236}">
                <a16:creationId xmlns:a16="http://schemas.microsoft.com/office/drawing/2014/main" id="{40E6EE63-AEFA-6E77-FD6D-E8FA6542C6B8}"/>
              </a:ext>
            </a:extLst>
          </p:cNvPr>
          <p:cNvSpPr>
            <a:spLocks noGrp="1"/>
          </p:cNvSpPr>
          <p:nvPr>
            <p:ph type="title"/>
          </p:nvPr>
        </p:nvSpPr>
        <p:spPr>
          <a:xfrm>
            <a:off x="1600200" y="2597150"/>
            <a:ext cx="8869363" cy="1165225"/>
          </a:xfrm>
          <a:solidFill>
            <a:srgbClr val="F1EDDE"/>
          </a:solidFill>
          <a:ln>
            <a:solidFill>
              <a:schemeClr val="accent1">
                <a:lumMod val="7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normAutofit/>
          </a:bodyPr>
          <a:lstStyle/>
          <a:p>
            <a:r>
              <a:rPr lang="en-GB" b="0" i="1" dirty="0">
                <a:latin typeface="Times New Roman" panose="02020603050405020304" pitchFamily="18" charset="0"/>
                <a:cs typeface="Times New Roman" panose="02020603050405020304" pitchFamily="18" charset="0"/>
              </a:rPr>
              <a:t>Technical Implementation </a:t>
            </a:r>
            <a:endParaRPr lang="en-US" b="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627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7EB0E37B-5122-4851-E386-1B77F151D979}"/>
              </a:ext>
            </a:extLst>
          </p:cNvPr>
          <p:cNvSpPr>
            <a:spLocks noGrp="1"/>
          </p:cNvSpPr>
          <p:nvPr>
            <p:ph type="title"/>
          </p:nvPr>
        </p:nvSpPr>
        <p:spPr>
          <a:xfrm>
            <a:off x="964024" y="879063"/>
            <a:ext cx="3038810" cy="610863"/>
          </a:xfrm>
          <a:solidFill>
            <a:srgbClr val="95A708"/>
          </a:solidFill>
          <a:ln>
            <a:solidFill>
              <a:srgbClr val="95A708"/>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b">
            <a:normAutofit/>
          </a:bodyPr>
          <a:lstStyle/>
          <a:p>
            <a:pPr algn="ctr"/>
            <a:r>
              <a:rPr lang="en-GB" b="0" i="1" dirty="0">
                <a:latin typeface="Times New Roman" panose="02020603050405020304" pitchFamily="18" charset="0"/>
                <a:cs typeface="Times New Roman" panose="02020603050405020304" pitchFamily="18" charset="0"/>
              </a:rPr>
              <a:t>Tools</a:t>
            </a:r>
            <a:endParaRPr lang="en-US" b="0" i="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8A58011-E489-5FDE-D043-5F26B7D4255A}"/>
              </a:ext>
            </a:extLst>
          </p:cNvPr>
          <p:cNvSpPr>
            <a:spLocks noGrp="1"/>
          </p:cNvSpPr>
          <p:nvPr>
            <p:ph type="sldNum" sz="quarter" idx="13"/>
          </p:nvPr>
        </p:nvSpPr>
        <p:spPr>
          <a:xfrm>
            <a:off x="11146715" y="6288663"/>
            <a:ext cx="523240" cy="247651"/>
          </a:xfrm>
        </p:spPr>
        <p:txBody>
          <a:bodyPr anchor="t">
            <a:normAutofit/>
          </a:bodyPr>
          <a:lstStyle/>
          <a:p>
            <a:pPr>
              <a:spcAft>
                <a:spcPts val="600"/>
              </a:spcAft>
            </a:pPr>
            <a:fld id="{1CC2C9B9-B4B7-45CC-A7EB-16F8BADE9045}" type="slidenum">
              <a:rPr lang="en-US" smtClean="0"/>
              <a:pPr>
                <a:spcAft>
                  <a:spcPts val="600"/>
                </a:spcAft>
              </a:pPr>
              <a:t>6</a:t>
            </a:fld>
            <a:endParaRPr lang="en-US" dirty="0"/>
          </a:p>
        </p:txBody>
      </p:sp>
      <p:graphicFrame>
        <p:nvGraphicFramePr>
          <p:cNvPr id="22" name="Content Placeholder 5">
            <a:extLst>
              <a:ext uri="{FF2B5EF4-FFF2-40B4-BE49-F238E27FC236}">
                <a16:creationId xmlns:a16="http://schemas.microsoft.com/office/drawing/2014/main" id="{9BD9DD4B-F84A-528D-1F5C-EEC84EF6AB5A}"/>
              </a:ext>
            </a:extLst>
          </p:cNvPr>
          <p:cNvGraphicFramePr/>
          <p:nvPr>
            <p:extLst>
              <p:ext uri="{D42A27DB-BD31-4B8C-83A1-F6EECF244321}">
                <p14:modId xmlns:p14="http://schemas.microsoft.com/office/powerpoint/2010/main" val="3299935357"/>
              </p:ext>
            </p:extLst>
          </p:nvPr>
        </p:nvGraphicFramePr>
        <p:xfrm>
          <a:off x="971550" y="1957769"/>
          <a:ext cx="10352810" cy="4110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252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CCA872-A45C-6B5D-A1D8-ADD2EC1AAA3F}"/>
              </a:ext>
            </a:extLst>
          </p:cNvPr>
          <p:cNvSpPr>
            <a:spLocks noGrp="1"/>
          </p:cNvSpPr>
          <p:nvPr>
            <p:ph type="sldNum" sz="quarter" idx="12"/>
          </p:nvPr>
        </p:nvSpPr>
        <p:spPr/>
        <p:txBody>
          <a:bodyPr/>
          <a:lstStyle/>
          <a:p>
            <a:fld id="{1CC2C9B9-B4B7-45CC-A7EB-16F8BADE9045}" type="slidenum">
              <a:rPr lang="en-US" smtClean="0"/>
              <a:t>7</a:t>
            </a:fld>
            <a:endParaRPr lang="en-US"/>
          </a:p>
        </p:txBody>
      </p:sp>
      <p:pic>
        <p:nvPicPr>
          <p:cNvPr id="7" name="Picture 6">
            <a:extLst>
              <a:ext uri="{FF2B5EF4-FFF2-40B4-BE49-F238E27FC236}">
                <a16:creationId xmlns:a16="http://schemas.microsoft.com/office/drawing/2014/main" id="{54A208FF-CBF5-77BD-6EDC-E3B4C7FC50F1}"/>
              </a:ext>
            </a:extLst>
          </p:cNvPr>
          <p:cNvPicPr>
            <a:picLocks noChangeAspect="1"/>
          </p:cNvPicPr>
          <p:nvPr/>
        </p:nvPicPr>
        <p:blipFill>
          <a:blip r:embed="rId2"/>
          <a:stretch>
            <a:fillRect/>
          </a:stretch>
        </p:blipFill>
        <p:spPr>
          <a:xfrm>
            <a:off x="3107094" y="1497048"/>
            <a:ext cx="5389804" cy="5067265"/>
          </a:xfrm>
          <a:prstGeom prst="roundRect">
            <a:avLst>
              <a:gd name="adj" fmla="val 16667"/>
            </a:avLst>
          </a:prstGeom>
          <a:ln>
            <a:solidFill>
              <a:schemeClr val="accent1">
                <a:lumMod val="75000"/>
              </a:schemeClr>
            </a:solidFill>
          </a:ln>
          <a:effectLst>
            <a:outerShdw blurRad="50800" dist="38100" dir="10800000" algn="r" rotWithShape="0">
              <a:prstClr val="black">
                <a:alpha val="40000"/>
              </a:prstClr>
            </a:outerShdw>
            <a:reflection stA="19000" endPos="14000" dist="508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itle 6">
            <a:extLst>
              <a:ext uri="{FF2B5EF4-FFF2-40B4-BE49-F238E27FC236}">
                <a16:creationId xmlns:a16="http://schemas.microsoft.com/office/drawing/2014/main" id="{55748F3E-2858-53C6-92AE-D59ABB9DFCFB}"/>
              </a:ext>
            </a:extLst>
          </p:cNvPr>
          <p:cNvSpPr txBox="1">
            <a:spLocks/>
          </p:cNvSpPr>
          <p:nvPr/>
        </p:nvSpPr>
        <p:spPr>
          <a:xfrm>
            <a:off x="1915797" y="256365"/>
            <a:ext cx="7772399" cy="1141436"/>
          </a:xfrm>
          <a:prstGeom prst="rect">
            <a:avLst/>
          </a:prstGeom>
          <a:solidFill>
            <a:srgbClr val="F1EDDE"/>
          </a:solidFill>
          <a:ln w="19050" cap="flat" cmpd="sng" algn="ctr">
            <a:solidFill>
              <a:schemeClr val="accent1">
                <a:lumMod val="75000"/>
              </a:schemeClr>
            </a:solidFill>
            <a:prstDash val="solid"/>
            <a:miter lim="800000"/>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lIns="0" tIns="0" rIns="0" bIns="0" rtlCol="0" anchor="ctr" anchorCtr="0">
            <a:noAutofit/>
          </a:bodyPr>
          <a:lstStyle>
            <a:lvl1pPr algn="l" defTabSz="914400" rtl="0" eaLnBrk="1" latinLnBrk="0" hangingPunct="1">
              <a:lnSpc>
                <a:spcPct val="90000"/>
              </a:lnSpc>
              <a:spcBef>
                <a:spcPct val="0"/>
              </a:spcBef>
              <a:buNone/>
              <a:defRPr sz="4400" b="1" i="0" kern="1200" spc="100" baseline="0">
                <a:solidFill>
                  <a:schemeClr val="lt1"/>
                </a:solidFill>
                <a:latin typeface="+mj-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US" sz="2800" b="0"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SSMS &amp; DataWarehouse Snowflake Diagram</a:t>
            </a:r>
          </a:p>
        </p:txBody>
      </p:sp>
    </p:spTree>
    <p:extLst>
      <p:ext uri="{BB962C8B-B14F-4D97-AF65-F5344CB8AC3E}">
        <p14:creationId xmlns:p14="http://schemas.microsoft.com/office/powerpoint/2010/main" val="2497513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1C0379A-07F5-C1EF-BFE1-5DB20F0F4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525" y="5766638"/>
            <a:ext cx="1228896" cy="4667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Slide Number Placeholder 1">
            <a:extLst>
              <a:ext uri="{FF2B5EF4-FFF2-40B4-BE49-F238E27FC236}">
                <a16:creationId xmlns:a16="http://schemas.microsoft.com/office/drawing/2014/main" id="{B51DAC98-CBD5-D7A5-2F19-DF3836FE665D}"/>
              </a:ext>
            </a:extLst>
          </p:cNvPr>
          <p:cNvSpPr>
            <a:spLocks noGrp="1"/>
          </p:cNvSpPr>
          <p:nvPr>
            <p:ph type="sldNum" sz="quarter" idx="4294967295"/>
          </p:nvPr>
        </p:nvSpPr>
        <p:spPr>
          <a:xfrm>
            <a:off x="11572875" y="6199188"/>
            <a:ext cx="619125" cy="365125"/>
          </a:xfrm>
        </p:spPr>
        <p:txBody>
          <a:bodyPr/>
          <a:lstStyle/>
          <a:p>
            <a:fld id="{1CC2C9B9-B4B7-45CC-A7EB-16F8BADE9045}" type="slidenum">
              <a:rPr lang="en-US" smtClean="0"/>
              <a:t>8</a:t>
            </a:fld>
            <a:endParaRPr lang="en-US" dirty="0"/>
          </a:p>
        </p:txBody>
      </p:sp>
      <p:grpSp>
        <p:nvGrpSpPr>
          <p:cNvPr id="8" name="Group 7">
            <a:extLst>
              <a:ext uri="{FF2B5EF4-FFF2-40B4-BE49-F238E27FC236}">
                <a16:creationId xmlns:a16="http://schemas.microsoft.com/office/drawing/2014/main" id="{22513011-BAFC-6939-103E-7F4387C06557}"/>
              </a:ext>
            </a:extLst>
          </p:cNvPr>
          <p:cNvGrpSpPr/>
          <p:nvPr/>
        </p:nvGrpSpPr>
        <p:grpSpPr>
          <a:xfrm>
            <a:off x="1273241" y="1809441"/>
            <a:ext cx="746449" cy="735560"/>
            <a:chOff x="1245249" y="1809441"/>
            <a:chExt cx="746449" cy="735560"/>
          </a:xfrm>
        </p:grpSpPr>
        <p:sp>
          <p:nvSpPr>
            <p:cNvPr id="26" name="Oval 25">
              <a:extLst>
                <a:ext uri="{FF2B5EF4-FFF2-40B4-BE49-F238E27FC236}">
                  <a16:creationId xmlns:a16="http://schemas.microsoft.com/office/drawing/2014/main" id="{637C153C-BCF5-C246-E0DA-AB194A8E2E39}"/>
                </a:ext>
              </a:extLst>
            </p:cNvPr>
            <p:cNvSpPr/>
            <p:nvPr/>
          </p:nvSpPr>
          <p:spPr>
            <a:xfrm>
              <a:off x="1245249" y="1809441"/>
              <a:ext cx="746449" cy="735560"/>
            </a:xfrm>
            <a:prstGeom prst="ellipse">
              <a:avLst/>
            </a:prstGeom>
            <a:solidFill>
              <a:schemeClr val="bg2">
                <a:lumMod val="75000"/>
              </a:schemeClr>
            </a:solidFill>
            <a:ln>
              <a:solidFill>
                <a:schemeClr val="tx1">
                  <a:lumMod val="50000"/>
                  <a:lumOff val="50000"/>
                </a:schemeClr>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raphic 19" descr="Badge 1 with solid fill">
              <a:extLst>
                <a:ext uri="{FF2B5EF4-FFF2-40B4-BE49-F238E27FC236}">
                  <a16:creationId xmlns:a16="http://schemas.microsoft.com/office/drawing/2014/main" id="{9E29A4E1-1FFF-0C3B-98B4-DED327490EDE}"/>
                </a:ext>
              </a:extLst>
            </p:cNvPr>
            <p:cNvSpPr/>
            <p:nvPr/>
          </p:nvSpPr>
          <p:spPr>
            <a:xfrm>
              <a:off x="1342854" y="1901602"/>
              <a:ext cx="551238" cy="551238"/>
            </a:xfrm>
            <a:custGeom>
              <a:avLst/>
              <a:gdLst>
                <a:gd name="connsiteX0" fmla="*/ 275619 w 551238"/>
                <a:gd name="connsiteY0" fmla="*/ 0 h 551238"/>
                <a:gd name="connsiteX1" fmla="*/ 0 w 551238"/>
                <a:gd name="connsiteY1" fmla="*/ 275619 h 551238"/>
                <a:gd name="connsiteX2" fmla="*/ 275619 w 551238"/>
                <a:gd name="connsiteY2" fmla="*/ 551238 h 551238"/>
                <a:gd name="connsiteX3" fmla="*/ 551238 w 551238"/>
                <a:gd name="connsiteY3" fmla="*/ 275619 h 551238"/>
                <a:gd name="connsiteX4" fmla="*/ 551238 w 551238"/>
                <a:gd name="connsiteY4" fmla="*/ 275590 h 551238"/>
                <a:gd name="connsiteX5" fmla="*/ 275837 w 551238"/>
                <a:gd name="connsiteY5" fmla="*/ 0 h 551238"/>
                <a:gd name="connsiteX6" fmla="*/ 275619 w 551238"/>
                <a:gd name="connsiteY6" fmla="*/ 0 h 551238"/>
                <a:gd name="connsiteX7" fmla="*/ 305852 w 551238"/>
                <a:gd name="connsiteY7" fmla="*/ 392612 h 551238"/>
                <a:gd name="connsiteX8" fmla="*/ 263928 w 551238"/>
                <a:gd name="connsiteY8" fmla="*/ 392612 h 551238"/>
                <a:gd name="connsiteX9" fmla="*/ 263928 w 551238"/>
                <a:gd name="connsiteY9" fmla="*/ 192380 h 551238"/>
                <a:gd name="connsiteX10" fmla="*/ 252716 w 551238"/>
                <a:gd name="connsiteY10" fmla="*/ 199368 h 551238"/>
                <a:gd name="connsiteX11" fmla="*/ 240553 w 551238"/>
                <a:gd name="connsiteY11" fmla="*/ 205392 h 551238"/>
                <a:gd name="connsiteX12" fmla="*/ 226336 w 551238"/>
                <a:gd name="connsiteY12" fmla="*/ 210334 h 551238"/>
                <a:gd name="connsiteX13" fmla="*/ 209949 w 551238"/>
                <a:gd name="connsiteY13" fmla="*/ 214790 h 551238"/>
                <a:gd name="connsiteX14" fmla="*/ 209949 w 551238"/>
                <a:gd name="connsiteY14" fmla="*/ 181298 h 551238"/>
                <a:gd name="connsiteX15" fmla="*/ 220908 w 551238"/>
                <a:gd name="connsiteY15" fmla="*/ 177923 h 551238"/>
                <a:gd name="connsiteX16" fmla="*/ 230676 w 551238"/>
                <a:gd name="connsiteY16" fmla="*/ 174549 h 551238"/>
                <a:gd name="connsiteX17" fmla="*/ 240313 w 551238"/>
                <a:gd name="connsiteY17" fmla="*/ 170572 h 551238"/>
                <a:gd name="connsiteX18" fmla="*/ 249951 w 551238"/>
                <a:gd name="connsiteY18" fmla="*/ 166595 h 551238"/>
                <a:gd name="connsiteX19" fmla="*/ 259218 w 551238"/>
                <a:gd name="connsiteY19" fmla="*/ 161776 h 551238"/>
                <a:gd name="connsiteX20" fmla="*/ 268507 w 551238"/>
                <a:gd name="connsiteY20" fmla="*/ 156696 h 551238"/>
                <a:gd name="connsiteX21" fmla="*/ 278500 w 551238"/>
                <a:gd name="connsiteY21" fmla="*/ 150891 h 551238"/>
                <a:gd name="connsiteX22" fmla="*/ 288508 w 551238"/>
                <a:gd name="connsiteY22" fmla="*/ 145085 h 551238"/>
                <a:gd name="connsiteX23" fmla="*/ 305852 w 551238"/>
                <a:gd name="connsiteY23" fmla="*/ 145085 h 55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1238" h="551238">
                  <a:moveTo>
                    <a:pt x="275619" y="0"/>
                  </a:moveTo>
                  <a:cubicBezTo>
                    <a:pt x="123399" y="0"/>
                    <a:pt x="0" y="123399"/>
                    <a:pt x="0" y="275619"/>
                  </a:cubicBezTo>
                  <a:cubicBezTo>
                    <a:pt x="0" y="427839"/>
                    <a:pt x="123399" y="551238"/>
                    <a:pt x="275619" y="551238"/>
                  </a:cubicBezTo>
                  <a:cubicBezTo>
                    <a:pt x="427839" y="551238"/>
                    <a:pt x="551238" y="427839"/>
                    <a:pt x="551238" y="275619"/>
                  </a:cubicBezTo>
                  <a:cubicBezTo>
                    <a:pt x="551238" y="275610"/>
                    <a:pt x="551238" y="275600"/>
                    <a:pt x="551238" y="275590"/>
                  </a:cubicBezTo>
                  <a:cubicBezTo>
                    <a:pt x="551291" y="123438"/>
                    <a:pt x="427989" y="52"/>
                    <a:pt x="275837" y="0"/>
                  </a:cubicBezTo>
                  <a:cubicBezTo>
                    <a:pt x="275764" y="0"/>
                    <a:pt x="275692" y="0"/>
                    <a:pt x="275619" y="0"/>
                  </a:cubicBezTo>
                  <a:close/>
                  <a:moveTo>
                    <a:pt x="305852" y="392612"/>
                  </a:moveTo>
                  <a:lnTo>
                    <a:pt x="263928" y="392612"/>
                  </a:lnTo>
                  <a:lnTo>
                    <a:pt x="263928" y="192380"/>
                  </a:lnTo>
                  <a:cubicBezTo>
                    <a:pt x="260386" y="194799"/>
                    <a:pt x="256649" y="197128"/>
                    <a:pt x="252716" y="199368"/>
                  </a:cubicBezTo>
                  <a:cubicBezTo>
                    <a:pt x="248784" y="201616"/>
                    <a:pt x="244723" y="203627"/>
                    <a:pt x="240553" y="205392"/>
                  </a:cubicBezTo>
                  <a:cubicBezTo>
                    <a:pt x="236044" y="207163"/>
                    <a:pt x="231305" y="208810"/>
                    <a:pt x="226336" y="210334"/>
                  </a:cubicBezTo>
                  <a:cubicBezTo>
                    <a:pt x="221367" y="211858"/>
                    <a:pt x="215905" y="213343"/>
                    <a:pt x="209949" y="214790"/>
                  </a:cubicBezTo>
                  <a:lnTo>
                    <a:pt x="209949" y="181298"/>
                  </a:lnTo>
                  <a:cubicBezTo>
                    <a:pt x="213965" y="180171"/>
                    <a:pt x="217618" y="179046"/>
                    <a:pt x="220908" y="177923"/>
                  </a:cubicBezTo>
                  <a:cubicBezTo>
                    <a:pt x="224197" y="176801"/>
                    <a:pt x="227453" y="175676"/>
                    <a:pt x="230676" y="174549"/>
                  </a:cubicBezTo>
                  <a:cubicBezTo>
                    <a:pt x="233876" y="173264"/>
                    <a:pt x="237098" y="171944"/>
                    <a:pt x="240313" y="170572"/>
                  </a:cubicBezTo>
                  <a:cubicBezTo>
                    <a:pt x="243528" y="169200"/>
                    <a:pt x="246736" y="167887"/>
                    <a:pt x="249951" y="166595"/>
                  </a:cubicBezTo>
                  <a:cubicBezTo>
                    <a:pt x="252999" y="164989"/>
                    <a:pt x="256088" y="163382"/>
                    <a:pt x="259218" y="161776"/>
                  </a:cubicBezTo>
                  <a:cubicBezTo>
                    <a:pt x="262348" y="160170"/>
                    <a:pt x="265445" y="158477"/>
                    <a:pt x="268507" y="156696"/>
                  </a:cubicBezTo>
                  <a:cubicBezTo>
                    <a:pt x="271894" y="154935"/>
                    <a:pt x="275225" y="153000"/>
                    <a:pt x="278500" y="150891"/>
                  </a:cubicBezTo>
                  <a:cubicBezTo>
                    <a:pt x="281775" y="148781"/>
                    <a:pt x="285111" y="146846"/>
                    <a:pt x="288508" y="145085"/>
                  </a:cubicBezTo>
                  <a:lnTo>
                    <a:pt x="305852" y="145085"/>
                  </a:lnTo>
                  <a:close/>
                </a:path>
              </a:pathLst>
            </a:custGeom>
            <a:ln/>
          </p:spPr>
          <p:style>
            <a:lnRef idx="1">
              <a:schemeClr val="accent2"/>
            </a:lnRef>
            <a:fillRef idx="2">
              <a:schemeClr val="accent2"/>
            </a:fillRef>
            <a:effectRef idx="1">
              <a:schemeClr val="accent2"/>
            </a:effectRef>
            <a:fontRef idx="minor">
              <a:schemeClr val="dk1"/>
            </a:fontRef>
          </p:style>
          <p:txBody>
            <a:bodyPr rtlCol="0" anchor="ctr"/>
            <a:lstStyle/>
            <a:p>
              <a:endParaRPr lang="en-US"/>
            </a:p>
          </p:txBody>
        </p:sp>
      </p:grpSp>
      <p:grpSp>
        <p:nvGrpSpPr>
          <p:cNvPr id="4" name="Group 3">
            <a:extLst>
              <a:ext uri="{FF2B5EF4-FFF2-40B4-BE49-F238E27FC236}">
                <a16:creationId xmlns:a16="http://schemas.microsoft.com/office/drawing/2014/main" id="{22FD0D6F-4F9D-B7FD-7EA3-C2CB1670D839}"/>
              </a:ext>
            </a:extLst>
          </p:cNvPr>
          <p:cNvGrpSpPr/>
          <p:nvPr/>
        </p:nvGrpSpPr>
        <p:grpSpPr>
          <a:xfrm>
            <a:off x="5248300" y="4916462"/>
            <a:ext cx="746449" cy="735560"/>
            <a:chOff x="5452147" y="4823155"/>
            <a:chExt cx="746449" cy="735560"/>
          </a:xfrm>
        </p:grpSpPr>
        <p:sp>
          <p:nvSpPr>
            <p:cNvPr id="27" name="Oval 26">
              <a:extLst>
                <a:ext uri="{FF2B5EF4-FFF2-40B4-BE49-F238E27FC236}">
                  <a16:creationId xmlns:a16="http://schemas.microsoft.com/office/drawing/2014/main" id="{B416DCC1-9972-0A99-2BF5-1FB463248919}"/>
                </a:ext>
              </a:extLst>
            </p:cNvPr>
            <p:cNvSpPr/>
            <p:nvPr/>
          </p:nvSpPr>
          <p:spPr>
            <a:xfrm>
              <a:off x="5452147" y="4823155"/>
              <a:ext cx="746449" cy="735560"/>
            </a:xfrm>
            <a:prstGeom prst="ellipse">
              <a:avLst/>
            </a:prstGeom>
            <a:solidFill>
              <a:schemeClr val="bg2">
                <a:lumMod val="75000"/>
              </a:schemeClr>
            </a:solidFill>
            <a:ln>
              <a:solidFill>
                <a:schemeClr val="tx1">
                  <a:lumMod val="50000"/>
                  <a:lumOff val="50000"/>
                </a:schemeClr>
              </a:solid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raphic 22" descr="Badge with solid fill">
              <a:extLst>
                <a:ext uri="{FF2B5EF4-FFF2-40B4-BE49-F238E27FC236}">
                  <a16:creationId xmlns:a16="http://schemas.microsoft.com/office/drawing/2014/main" id="{1A52D0AD-DEF1-27BC-E430-2BF350586573}"/>
                </a:ext>
              </a:extLst>
            </p:cNvPr>
            <p:cNvSpPr/>
            <p:nvPr/>
          </p:nvSpPr>
          <p:spPr>
            <a:xfrm>
              <a:off x="5539653" y="4904149"/>
              <a:ext cx="571435" cy="554912"/>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65172 w 723499"/>
                <a:gd name="connsiteY7" fmla="*/ 523961 h 723499"/>
                <a:gd name="connsiteX8" fmla="*/ 258337 w 723499"/>
                <a:gd name="connsiteY8" fmla="*/ 523961 h 723499"/>
                <a:gd name="connsiteX9" fmla="*/ 258337 w 723499"/>
                <a:gd name="connsiteY9" fmla="*/ 493605 h 723499"/>
                <a:gd name="connsiteX10" fmla="*/ 265290 w 723499"/>
                <a:gd name="connsiteY10" fmla="*/ 456457 h 723499"/>
                <a:gd name="connsiteX11" fmla="*/ 284417 w 723499"/>
                <a:gd name="connsiteY11" fmla="*/ 425977 h 723499"/>
                <a:gd name="connsiteX12" fmla="*/ 312734 w 723499"/>
                <a:gd name="connsiteY12" fmla="*/ 400050 h 723499"/>
                <a:gd name="connsiteX13" fmla="*/ 347520 w 723499"/>
                <a:gd name="connsiteY13" fmla="*/ 376647 h 723499"/>
                <a:gd name="connsiteX14" fmla="*/ 377047 w 723499"/>
                <a:gd name="connsiteY14" fmla="*/ 355454 h 723499"/>
                <a:gd name="connsiteX15" fmla="*/ 395421 w 723499"/>
                <a:gd name="connsiteY15" fmla="*/ 335280 h 723499"/>
                <a:gd name="connsiteX16" fmla="*/ 404765 w 723499"/>
                <a:gd name="connsiteY16" fmla="*/ 314877 h 723499"/>
                <a:gd name="connsiteX17" fmla="*/ 407289 w 723499"/>
                <a:gd name="connsiteY17" fmla="*/ 292103 h 723499"/>
                <a:gd name="connsiteX18" fmla="*/ 404127 w 723499"/>
                <a:gd name="connsiteY18" fmla="*/ 272501 h 723499"/>
                <a:gd name="connsiteX19" fmla="*/ 394792 w 723499"/>
                <a:gd name="connsiteY19" fmla="*/ 255899 h 723499"/>
                <a:gd name="connsiteX20" fmla="*/ 378981 w 723499"/>
                <a:gd name="connsiteY20" fmla="*/ 244469 h 723499"/>
                <a:gd name="connsiteX21" fmla="*/ 356692 w 723499"/>
                <a:gd name="connsiteY21" fmla="*/ 240201 h 723499"/>
                <a:gd name="connsiteX22" fmla="*/ 313677 w 723499"/>
                <a:gd name="connsiteY22" fmla="*/ 250327 h 723499"/>
                <a:gd name="connsiteX23" fmla="*/ 275415 w 723499"/>
                <a:gd name="connsiteY23" fmla="*/ 277520 h 723499"/>
                <a:gd name="connsiteX24" fmla="*/ 275415 w 723499"/>
                <a:gd name="connsiteY24" fmla="*/ 228181 h 723499"/>
                <a:gd name="connsiteX25" fmla="*/ 313830 w 723499"/>
                <a:gd name="connsiteY25" fmla="*/ 206045 h 723499"/>
                <a:gd name="connsiteX26" fmla="*/ 361455 w 723499"/>
                <a:gd name="connsiteY26" fmla="*/ 199377 h 723499"/>
                <a:gd name="connsiteX27" fmla="*/ 399402 w 723499"/>
                <a:gd name="connsiteY27" fmla="*/ 205092 h 723499"/>
                <a:gd name="connsiteX28" fmla="*/ 430397 w 723499"/>
                <a:gd name="connsiteY28" fmla="*/ 221694 h 723499"/>
                <a:gd name="connsiteX29" fmla="*/ 451275 w 723499"/>
                <a:gd name="connsiteY29" fmla="*/ 248888 h 723499"/>
                <a:gd name="connsiteX30" fmla="*/ 458895 w 723499"/>
                <a:gd name="connsiteY30" fmla="*/ 286036 h 723499"/>
                <a:gd name="connsiteX31" fmla="*/ 454924 w 723499"/>
                <a:gd name="connsiteY31" fmla="*/ 320183 h 723499"/>
                <a:gd name="connsiteX32" fmla="*/ 441893 w 723499"/>
                <a:gd name="connsiteY32" fmla="*/ 349701 h 723499"/>
                <a:gd name="connsiteX33" fmla="*/ 418348 w 723499"/>
                <a:gd name="connsiteY33" fmla="*/ 376590 h 723499"/>
                <a:gd name="connsiteX34" fmla="*/ 382924 w 723499"/>
                <a:gd name="connsiteY34" fmla="*/ 402831 h 723499"/>
                <a:gd name="connsiteX35" fmla="*/ 352558 w 723499"/>
                <a:gd name="connsiteY35" fmla="*/ 422758 h 723499"/>
                <a:gd name="connsiteX36" fmla="*/ 329936 w 723499"/>
                <a:gd name="connsiteY36" fmla="*/ 440941 h 723499"/>
                <a:gd name="connsiteX37" fmla="*/ 315878 w 723499"/>
                <a:gd name="connsiteY37" fmla="*/ 459600 h 723499"/>
                <a:gd name="connsiteX38" fmla="*/ 311115 w 723499"/>
                <a:gd name="connsiteY38" fmla="*/ 480955 h 723499"/>
                <a:gd name="connsiteX39" fmla="*/ 465134 w 723499"/>
                <a:gd name="connsiteY39" fmla="*/ 480955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65172" y="523961"/>
                  </a:moveTo>
                  <a:lnTo>
                    <a:pt x="258337" y="523961"/>
                  </a:lnTo>
                  <a:lnTo>
                    <a:pt x="258337" y="493605"/>
                  </a:lnTo>
                  <a:cubicBezTo>
                    <a:pt x="258148" y="480882"/>
                    <a:pt x="260513" y="468250"/>
                    <a:pt x="265290" y="456457"/>
                  </a:cubicBezTo>
                  <a:cubicBezTo>
                    <a:pt x="269973" y="445328"/>
                    <a:pt x="276432" y="435033"/>
                    <a:pt x="284417" y="425977"/>
                  </a:cubicBezTo>
                  <a:cubicBezTo>
                    <a:pt x="292914" y="416360"/>
                    <a:pt x="302406" y="407669"/>
                    <a:pt x="312734" y="400050"/>
                  </a:cubicBezTo>
                  <a:cubicBezTo>
                    <a:pt x="323491" y="392042"/>
                    <a:pt x="335087" y="384241"/>
                    <a:pt x="347520" y="376647"/>
                  </a:cubicBezTo>
                  <a:cubicBezTo>
                    <a:pt x="357931" y="370412"/>
                    <a:pt x="367808" y="363324"/>
                    <a:pt x="377047" y="355454"/>
                  </a:cubicBezTo>
                  <a:cubicBezTo>
                    <a:pt x="383994" y="349527"/>
                    <a:pt x="390167" y="342749"/>
                    <a:pt x="395421" y="335280"/>
                  </a:cubicBezTo>
                  <a:cubicBezTo>
                    <a:pt x="399745" y="329101"/>
                    <a:pt x="402911" y="322188"/>
                    <a:pt x="404765" y="314877"/>
                  </a:cubicBezTo>
                  <a:cubicBezTo>
                    <a:pt x="406502" y="307413"/>
                    <a:pt x="407350" y="299768"/>
                    <a:pt x="407289" y="292103"/>
                  </a:cubicBezTo>
                  <a:cubicBezTo>
                    <a:pt x="407300" y="285441"/>
                    <a:pt x="406233" y="278822"/>
                    <a:pt x="404127" y="272501"/>
                  </a:cubicBezTo>
                  <a:cubicBezTo>
                    <a:pt x="402144" y="266404"/>
                    <a:pt x="398971" y="260761"/>
                    <a:pt x="394792" y="255899"/>
                  </a:cubicBezTo>
                  <a:cubicBezTo>
                    <a:pt x="390438" y="250959"/>
                    <a:pt x="385037" y="247054"/>
                    <a:pt x="378981" y="244469"/>
                  </a:cubicBezTo>
                  <a:cubicBezTo>
                    <a:pt x="371932" y="241502"/>
                    <a:pt x="364339" y="240047"/>
                    <a:pt x="356692" y="240201"/>
                  </a:cubicBezTo>
                  <a:cubicBezTo>
                    <a:pt x="341757" y="240145"/>
                    <a:pt x="327019" y="243614"/>
                    <a:pt x="313677" y="250327"/>
                  </a:cubicBezTo>
                  <a:cubicBezTo>
                    <a:pt x="299647" y="257446"/>
                    <a:pt x="286752" y="266610"/>
                    <a:pt x="275415" y="277520"/>
                  </a:cubicBezTo>
                  <a:lnTo>
                    <a:pt x="275415" y="228181"/>
                  </a:lnTo>
                  <a:cubicBezTo>
                    <a:pt x="286370" y="217977"/>
                    <a:pt x="299508" y="210405"/>
                    <a:pt x="313830" y="206045"/>
                  </a:cubicBezTo>
                  <a:cubicBezTo>
                    <a:pt x="329284" y="201462"/>
                    <a:pt x="345336" y="199214"/>
                    <a:pt x="361455" y="199377"/>
                  </a:cubicBezTo>
                  <a:cubicBezTo>
                    <a:pt x="374325" y="199288"/>
                    <a:pt x="387129" y="201217"/>
                    <a:pt x="399402" y="205092"/>
                  </a:cubicBezTo>
                  <a:cubicBezTo>
                    <a:pt x="410695" y="208606"/>
                    <a:pt x="421215" y="214241"/>
                    <a:pt x="430397" y="221694"/>
                  </a:cubicBezTo>
                  <a:cubicBezTo>
                    <a:pt x="439324" y="229062"/>
                    <a:pt x="446463" y="238360"/>
                    <a:pt x="451275" y="248888"/>
                  </a:cubicBezTo>
                  <a:cubicBezTo>
                    <a:pt x="456514" y="260560"/>
                    <a:pt x="459115" y="273244"/>
                    <a:pt x="458895" y="286036"/>
                  </a:cubicBezTo>
                  <a:cubicBezTo>
                    <a:pt x="459007" y="297540"/>
                    <a:pt x="457672" y="309012"/>
                    <a:pt x="454924" y="320183"/>
                  </a:cubicBezTo>
                  <a:cubicBezTo>
                    <a:pt x="452230" y="330671"/>
                    <a:pt x="447828" y="340644"/>
                    <a:pt x="441893" y="349701"/>
                  </a:cubicBezTo>
                  <a:cubicBezTo>
                    <a:pt x="435278" y="359673"/>
                    <a:pt x="427359" y="368716"/>
                    <a:pt x="418348" y="376590"/>
                  </a:cubicBezTo>
                  <a:cubicBezTo>
                    <a:pt x="407255" y="386264"/>
                    <a:pt x="395409" y="395038"/>
                    <a:pt x="382924" y="402831"/>
                  </a:cubicBezTo>
                  <a:cubicBezTo>
                    <a:pt x="371532" y="410006"/>
                    <a:pt x="361410" y="416649"/>
                    <a:pt x="352558" y="422758"/>
                  </a:cubicBezTo>
                  <a:cubicBezTo>
                    <a:pt x="344540" y="428200"/>
                    <a:pt x="336975" y="434281"/>
                    <a:pt x="329936" y="440941"/>
                  </a:cubicBezTo>
                  <a:cubicBezTo>
                    <a:pt x="324212" y="446306"/>
                    <a:pt x="319456" y="452619"/>
                    <a:pt x="315878" y="459600"/>
                  </a:cubicBezTo>
                  <a:cubicBezTo>
                    <a:pt x="312659" y="466254"/>
                    <a:pt x="311029" y="473564"/>
                    <a:pt x="311115" y="480955"/>
                  </a:cubicBezTo>
                  <a:lnTo>
                    <a:pt x="465134" y="480955"/>
                  </a:lnTo>
                  <a:close/>
                </a:path>
              </a:pathLst>
            </a:custGeom>
            <a:ln/>
          </p:spPr>
          <p:style>
            <a:lnRef idx="1">
              <a:schemeClr val="accent2"/>
            </a:lnRef>
            <a:fillRef idx="2">
              <a:schemeClr val="accent2"/>
            </a:fillRef>
            <a:effectRef idx="1">
              <a:schemeClr val="accent2"/>
            </a:effectRef>
            <a:fontRef idx="minor">
              <a:schemeClr val="dk1"/>
            </a:fontRef>
          </p:style>
          <p:txBody>
            <a:bodyPr rtlCol="0" anchor="ctr"/>
            <a:lstStyle/>
            <a:p>
              <a:endParaRPr lang="en-US"/>
            </a:p>
          </p:txBody>
        </p:sp>
      </p:grpSp>
      <p:sp>
        <p:nvSpPr>
          <p:cNvPr id="5" name="TextBox 4">
            <a:extLst>
              <a:ext uri="{FF2B5EF4-FFF2-40B4-BE49-F238E27FC236}">
                <a16:creationId xmlns:a16="http://schemas.microsoft.com/office/drawing/2014/main" id="{EC85A05B-053A-F6D5-A5BA-46FA98177D40}"/>
              </a:ext>
            </a:extLst>
          </p:cNvPr>
          <p:cNvSpPr txBox="1"/>
          <p:nvPr/>
        </p:nvSpPr>
        <p:spPr>
          <a:xfrm>
            <a:off x="5452147" y="3765575"/>
            <a:ext cx="5449132" cy="830997"/>
          </a:xfrm>
          <a:prstGeom prst="rect">
            <a:avLst/>
          </a:prstGeom>
          <a:noFill/>
        </p:spPr>
        <p:txBody>
          <a:bodyPr wrap="square" rtlCol="0">
            <a:spAutoFit/>
          </a:bodyPr>
          <a:lstStyle/>
          <a:p>
            <a:pPr marL="285750" indent="-285750" algn="just">
              <a:buFont typeface="Wingdings" panose="05000000000000000000" pitchFamily="2" charset="2"/>
              <a:buChar char="ü"/>
            </a:pPr>
            <a:r>
              <a:rPr lang="en-US" sz="1600" b="0" spc="0" dirty="0">
                <a:solidFill>
                  <a:schemeClr val="bg1"/>
                </a:solidFill>
                <a:latin typeface="Times New Roman" panose="02020603050405020304" pitchFamily="18" charset="0"/>
                <a:cs typeface="Times New Roman" panose="02020603050405020304" pitchFamily="18" charset="0"/>
              </a:rPr>
              <a:t>First Package is the full implementation of ETL via SQL tasks.</a:t>
            </a:r>
            <a:endParaRPr lang="el-GR" sz="1600" b="0" spc="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dirty="0">
                <a:solidFill>
                  <a:schemeClr val="bg1"/>
                </a:solidFill>
                <a:latin typeface="Times New Roman" panose="02020603050405020304" pitchFamily="18" charset="0"/>
                <a:cs typeface="Times New Roman" panose="02020603050405020304" pitchFamily="18" charset="0"/>
              </a:rPr>
              <a:t>S</a:t>
            </a:r>
            <a:r>
              <a:rPr lang="en-US" sz="1600" b="0" spc="0" dirty="0">
                <a:solidFill>
                  <a:schemeClr val="bg1"/>
                </a:solidFill>
                <a:latin typeface="Times New Roman" panose="02020603050405020304" pitchFamily="18" charset="0"/>
                <a:cs typeface="Times New Roman" panose="02020603050405020304" pitchFamily="18" charset="0"/>
              </a:rPr>
              <a:t>econd </a:t>
            </a:r>
            <a:r>
              <a:rPr lang="en-US" sz="1600" dirty="0">
                <a:solidFill>
                  <a:schemeClr val="bg1"/>
                </a:solidFill>
                <a:latin typeface="Times New Roman" panose="02020603050405020304" pitchFamily="18" charset="0"/>
                <a:cs typeface="Times New Roman" panose="02020603050405020304" pitchFamily="18" charset="0"/>
              </a:rPr>
              <a:t>P</a:t>
            </a:r>
            <a:r>
              <a:rPr lang="en-US" sz="1600" b="0" spc="0" dirty="0">
                <a:solidFill>
                  <a:schemeClr val="bg1"/>
                </a:solidFill>
                <a:latin typeface="Times New Roman" panose="02020603050405020304" pitchFamily="18" charset="0"/>
                <a:cs typeface="Times New Roman" panose="02020603050405020304" pitchFamily="18" charset="0"/>
              </a:rPr>
              <a:t>ackage is about updating the data in DW.</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 name="Title 6">
            <a:extLst>
              <a:ext uri="{FF2B5EF4-FFF2-40B4-BE49-F238E27FC236}">
                <a16:creationId xmlns:a16="http://schemas.microsoft.com/office/drawing/2014/main" id="{8DA027EE-1A9C-8DF9-F246-32251B669785}"/>
              </a:ext>
            </a:extLst>
          </p:cNvPr>
          <p:cNvSpPr txBox="1">
            <a:spLocks/>
          </p:cNvSpPr>
          <p:nvPr/>
        </p:nvSpPr>
        <p:spPr>
          <a:xfrm>
            <a:off x="1137580" y="578858"/>
            <a:ext cx="7590842" cy="1141436"/>
          </a:xfrm>
          <a:prstGeom prst="rect">
            <a:avLst/>
          </a:prstGeom>
          <a:solidFill>
            <a:srgbClr val="F1EDDE"/>
          </a:solidFill>
          <a:ln w="19050" cap="flat" cmpd="sng" algn="ctr">
            <a:solidFill>
              <a:schemeClr val="accent1">
                <a:lumMod val="75000"/>
              </a:schemeClr>
            </a:solidFill>
            <a:prstDash val="solid"/>
            <a:miter lim="800000"/>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lIns="0" tIns="0" rIns="0" bIns="0" rtlCol="0" anchor="ctr" anchorCtr="0">
            <a:noAutofit/>
          </a:bodyPr>
          <a:lstStyle>
            <a:lvl1pPr algn="l" defTabSz="914400" rtl="0" eaLnBrk="1" latinLnBrk="0" hangingPunct="1">
              <a:lnSpc>
                <a:spcPct val="90000"/>
              </a:lnSpc>
              <a:spcBef>
                <a:spcPct val="0"/>
              </a:spcBef>
              <a:buNone/>
              <a:defRPr sz="4400" b="1" i="0" kern="1200" spc="100" baseline="0">
                <a:solidFill>
                  <a:schemeClr val="lt1"/>
                </a:solidFill>
                <a:latin typeface="+mj-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GB" sz="2800" b="0" i="1">
                <a:solidFill>
                  <a:schemeClr val="bg1">
                    <a:lumMod val="85000"/>
                    <a:lumOff val="15000"/>
                  </a:schemeClr>
                </a:solidFill>
                <a:latin typeface="Times New Roman" panose="02020603050405020304" pitchFamily="18" charset="0"/>
                <a:cs typeface="Times New Roman" panose="02020603050405020304" pitchFamily="18" charset="0"/>
              </a:rPr>
              <a:t>SQL Server Integration System</a:t>
            </a:r>
            <a:endParaRPr lang="en-US" sz="2800" b="0" i="1" dirty="0">
              <a:solidFill>
                <a:schemeClr val="bg1">
                  <a:lumMod val="85000"/>
                  <a:lumOff val="15000"/>
                </a:schemeClr>
              </a:solidFill>
              <a:latin typeface="Times New Roman" panose="02020603050405020304" pitchFamily="18" charset="0"/>
              <a:cs typeface="Times New Roman" panose="02020603050405020304" pitchFamily="18" charset="0"/>
            </a:endParaRPr>
          </a:p>
        </p:txBody>
      </p:sp>
      <p:pic>
        <p:nvPicPr>
          <p:cNvPr id="7" name="Picture 6" descr="A diagram of data storage&#10;&#10;Description automatically generated">
            <a:extLst>
              <a:ext uri="{FF2B5EF4-FFF2-40B4-BE49-F238E27FC236}">
                <a16:creationId xmlns:a16="http://schemas.microsoft.com/office/drawing/2014/main" id="{6C1A34C8-F535-5053-E2B8-000943DAF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324" y="2634148"/>
            <a:ext cx="1733792" cy="39248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75331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DDE"/>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83AC7E-4660-8BA7-AEDC-884739F1EA98}"/>
              </a:ext>
            </a:extLst>
          </p:cNvPr>
          <p:cNvSpPr>
            <a:spLocks noGrp="1"/>
          </p:cNvSpPr>
          <p:nvPr>
            <p:ph type="ctrTitle"/>
          </p:nvPr>
        </p:nvSpPr>
        <p:spPr>
          <a:xfrm>
            <a:off x="1685438" y="2725131"/>
            <a:ext cx="8821124" cy="1141436"/>
          </a:xfrm>
          <a:solidFill>
            <a:srgbClr val="F1EDDE"/>
          </a:solidFill>
          <a:ln>
            <a:solidFill>
              <a:schemeClr val="accent1">
                <a:lumMod val="75000"/>
              </a:schemeClr>
            </a:solidFill>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anchor="ctr">
            <a:noAutofit/>
          </a:bodyPr>
          <a:lstStyle/>
          <a:p>
            <a:pPr algn="ctr"/>
            <a:r>
              <a:rPr lang="en-GB" sz="2800" b="0" i="1" dirty="0">
                <a:solidFill>
                  <a:schemeClr val="tx1"/>
                </a:solidFill>
                <a:latin typeface="Times New Roman" panose="02020603050405020304" pitchFamily="18" charset="0"/>
                <a:cs typeface="Times New Roman" panose="02020603050405020304" pitchFamily="18" charset="0"/>
              </a:rPr>
              <a:t>Visualization &amp; analysis</a:t>
            </a:r>
            <a:endParaRPr lang="en-US" sz="2800" b="0" i="1" dirty="0">
              <a:solidFill>
                <a:schemeClr val="tx1"/>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0696577" y="6199188"/>
            <a:ext cx="619125" cy="365125"/>
          </a:xfrm>
        </p:spPr>
        <p:txBody>
          <a:bodyPr>
            <a:normAutofit/>
          </a:bodyPr>
          <a:lstStyle/>
          <a:p>
            <a:pPr>
              <a:spcAft>
                <a:spcPts val="600"/>
              </a:spcAft>
            </a:pPr>
            <a:fld id="{A49DFD55-3C28-40EF-9E31-A92D2E4017FF}" type="slidenum">
              <a:rPr lang="en-US" smtClean="0"/>
              <a:pPr>
                <a:spcAft>
                  <a:spcPts val="600"/>
                </a:spcAft>
              </a:pPr>
              <a:t>9</a:t>
            </a:fld>
            <a:endParaRPr lang="en-US"/>
          </a:p>
        </p:txBody>
      </p:sp>
    </p:spTree>
    <p:extLst>
      <p:ext uri="{BB962C8B-B14F-4D97-AF65-F5344CB8AC3E}">
        <p14:creationId xmlns:p14="http://schemas.microsoft.com/office/powerpoint/2010/main" val="884403705"/>
      </p:ext>
    </p:extLst>
  </p:cSld>
  <p:clrMapOvr>
    <a:masterClrMapping/>
  </p:clrMapOvr>
</p:sld>
</file>

<file path=ppt/theme/theme1.xml><?xml version="1.0" encoding="utf-8"?>
<a:theme xmlns:a="http://schemas.openxmlformats.org/drawingml/2006/main" name="LimelightVTI">
  <a:themeElements>
    <a:clrScheme name="Limelight">
      <a:dk1>
        <a:sysClr val="windowText" lastClr="000000"/>
      </a:dk1>
      <a:lt1>
        <a:sysClr val="window" lastClr="FFFFFF"/>
      </a:lt1>
      <a:dk2>
        <a:srgbClr val="23353B"/>
      </a:dk2>
      <a:lt2>
        <a:srgbClr val="E0DDD8"/>
      </a:lt2>
      <a:accent1>
        <a:srgbClr val="90A208"/>
      </a:accent1>
      <a:accent2>
        <a:srgbClr val="6A8755"/>
      </a:accent2>
      <a:accent3>
        <a:srgbClr val="49716B"/>
      </a:accent3>
      <a:accent4>
        <a:srgbClr val="A16F7C"/>
      </a:accent4>
      <a:accent5>
        <a:srgbClr val="B16455"/>
      </a:accent5>
      <a:accent6>
        <a:srgbClr val="E08350"/>
      </a:accent6>
      <a:hlink>
        <a:srgbClr val="5F864B"/>
      </a:hlink>
      <a:folHlink>
        <a:srgbClr val="3F877D"/>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annual presentation" id="{C1063DDD-BD45-4B17-8F67-69F4620CFA80}" vid="{EE925AA1-D437-4402-9126-83C39491158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6C4B18EE26FE499577B9B853095BE3" ma:contentTypeVersion="8" ma:contentTypeDescription="Create a new document." ma:contentTypeScope="" ma:versionID="bc147cf997e027654f11269953f9fced">
  <xsd:schema xmlns:xsd="http://www.w3.org/2001/XMLSchema" xmlns:xs="http://www.w3.org/2001/XMLSchema" xmlns:p="http://schemas.microsoft.com/office/2006/metadata/properties" xmlns:ns2="dc7c5755-46ec-4e46-b9a1-48ffd960953d" targetNamespace="http://schemas.microsoft.com/office/2006/metadata/properties" ma:root="true" ma:fieldsID="01598c05b6e40960fe3a9f85a14bdcd6" ns2:_="">
    <xsd:import namespace="dc7c5755-46ec-4e46-b9a1-48ffd960953d"/>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7c5755-46ec-4e46-b9a1-48ffd960953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7392722-9574-48eb-9f77-c04f2ecaaa44"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c7c5755-46ec-4e46-b9a1-48ffd960953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C52F28A-1AB5-414D-A65D-306865E409F3}"/>
</file>

<file path=customXml/itemProps2.xml><?xml version="1.0" encoding="utf-8"?>
<ds:datastoreItem xmlns:ds="http://schemas.openxmlformats.org/officeDocument/2006/customXml" ds:itemID="{7E10C37C-4C32-4AB4-AA0D-34E3DE91E870}"/>
</file>

<file path=customXml/itemProps3.xml><?xml version="1.0" encoding="utf-8"?>
<ds:datastoreItem xmlns:ds="http://schemas.openxmlformats.org/officeDocument/2006/customXml" ds:itemID="{363547E8-5763-4EF4-B3B5-1BAFFA079D74}"/>
</file>

<file path=docProps/app.xml><?xml version="1.0" encoding="utf-8"?>
<Properties xmlns="http://schemas.openxmlformats.org/officeDocument/2006/extended-properties" xmlns:vt="http://schemas.openxmlformats.org/officeDocument/2006/docPropsVTypes">
  <Template/>
  <TotalTime>1540</TotalTime>
  <Words>451</Words>
  <Application>Microsoft Office PowerPoint</Application>
  <PresentationFormat>Widescreen</PresentationFormat>
  <Paragraphs>63</Paragraphs>
  <Slides>17</Slides>
  <Notes>0</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Calibri</vt:lpstr>
      <vt:lpstr>Franklin Gothic Book</vt:lpstr>
      <vt:lpstr>Franklin Gothic Demi</vt:lpstr>
      <vt:lpstr>Times New Roman</vt:lpstr>
      <vt:lpstr>Trade Gothic Next Cond</vt:lpstr>
      <vt:lpstr>Trade Gothic Next Light</vt:lpstr>
      <vt:lpstr>Wingdings</vt:lpstr>
      <vt:lpstr>LimelightVTI</vt:lpstr>
      <vt:lpstr>Theme1</vt:lpstr>
      <vt:lpstr>Project Future 10th cycle  Project assignment </vt:lpstr>
      <vt:lpstr>Powered by</vt:lpstr>
      <vt:lpstr>MEET OUR TEAM</vt:lpstr>
      <vt:lpstr>INTRODUCTION</vt:lpstr>
      <vt:lpstr>Technical Implementation </vt:lpstr>
      <vt:lpstr>Tools</vt:lpstr>
      <vt:lpstr>PowerPoint Presentation</vt:lpstr>
      <vt:lpstr>PowerPoint Presentation</vt:lpstr>
      <vt:lpstr>Visualization &amp;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assignment Business intelligence  &amp;  Data engineering</dc:title>
  <dc:creator>Christina Malliou</dc:creator>
  <cp:lastModifiedBy>Christina Malliou</cp:lastModifiedBy>
  <cp:revision>39</cp:revision>
  <dcterms:created xsi:type="dcterms:W3CDTF">2023-12-17T21:30:50Z</dcterms:created>
  <dcterms:modified xsi:type="dcterms:W3CDTF">2024-01-11T19:44:57Z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0x010100096C4B18EE26FE499577B9B853095BE3</vt:lpwstr>
  </property>
</Properties>
</file>